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9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8288000" cy="10287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TT Norms" panose="020B0604020202020204" charset="0"/>
      <p:regular r:id="rId79"/>
    </p:embeddedFont>
    <p:embeddedFont>
      <p:font typeface="TT Norms Bold" panose="020B0604020202020204" charset="0"/>
      <p:regular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330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4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5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6.jpeg"/><Relationship Id="rId5" Type="http://schemas.openxmlformats.org/officeDocument/2006/relationships/image" Target="../media/image26.sv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7.jpeg"/><Relationship Id="rId5" Type="http://schemas.openxmlformats.org/officeDocument/2006/relationships/image" Target="../media/image26.sv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8.jpeg"/><Relationship Id="rId5" Type="http://schemas.openxmlformats.org/officeDocument/2006/relationships/image" Target="../media/image26.sv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3" Type="http://schemas.openxmlformats.org/officeDocument/2006/relationships/image" Target="../media/image49.jpe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16.sv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10.png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8.svg"/><Relationship Id="rId4" Type="http://schemas.openxmlformats.org/officeDocument/2006/relationships/image" Target="../media/image6.sv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5.sv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12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10.png"/><Relationship Id="rId5" Type="http://schemas.openxmlformats.org/officeDocument/2006/relationships/image" Target="../media/image32.svg"/><Relationship Id="rId15" Type="http://schemas.openxmlformats.org/officeDocument/2006/relationships/image" Target="../media/image57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2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svg"/><Relationship Id="rId5" Type="http://schemas.openxmlformats.org/officeDocument/2006/relationships/image" Target="../media/image64.jpe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2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6.svg"/><Relationship Id="rId7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28.svg"/><Relationship Id="rId4" Type="http://schemas.openxmlformats.org/officeDocument/2006/relationships/image" Target="../media/image64.jpe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5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5" Type="http://schemas.openxmlformats.org/officeDocument/2006/relationships/image" Target="../media/image67.pn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8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0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5" Type="http://schemas.openxmlformats.org/officeDocument/2006/relationships/image" Target="../media/image72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3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4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5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6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6.svg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77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3" Type="http://schemas.openxmlformats.org/officeDocument/2006/relationships/image" Target="../media/image78.jpe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16.sv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6.pn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4.png"/><Relationship Id="rId5" Type="http://schemas.openxmlformats.org/officeDocument/2006/relationships/image" Target="../media/image32.svg"/><Relationship Id="rId15" Type="http://schemas.openxmlformats.org/officeDocument/2006/relationships/image" Target="../media/image10.pn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Relationship Id="rId14" Type="http://schemas.openxmlformats.org/officeDocument/2006/relationships/image" Target="../media/image3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svg"/><Relationship Id="rId7" Type="http://schemas.openxmlformats.org/officeDocument/2006/relationships/image" Target="../media/image2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82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10.png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10.png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0.pn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4.png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3" Type="http://schemas.openxmlformats.org/officeDocument/2006/relationships/image" Target="../media/image84.jpe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16.sv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8.svg"/><Relationship Id="rId3" Type="http://schemas.openxmlformats.org/officeDocument/2006/relationships/image" Target="../media/image85.jpe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51.svg"/><Relationship Id="rId5" Type="http://schemas.openxmlformats.org/officeDocument/2006/relationships/image" Target="../media/image16.svg"/><Relationship Id="rId10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6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8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1.png"/><Relationship Id="rId5" Type="http://schemas.openxmlformats.org/officeDocument/2006/relationships/image" Target="../media/image86.png"/><Relationship Id="rId10" Type="http://schemas.openxmlformats.org/officeDocument/2006/relationships/image" Target="../media/image16.svg"/><Relationship Id="rId4" Type="http://schemas.openxmlformats.org/officeDocument/2006/relationships/image" Target="../media/image4.svg"/><Relationship Id="rId9" Type="http://schemas.openxmlformats.org/officeDocument/2006/relationships/image" Target="../media/image15.png"/><Relationship Id="rId14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21.png"/><Relationship Id="rId5" Type="http://schemas.openxmlformats.org/officeDocument/2006/relationships/image" Target="../media/image86.png"/><Relationship Id="rId10" Type="http://schemas.openxmlformats.org/officeDocument/2006/relationships/image" Target="../media/image16.svg"/><Relationship Id="rId4" Type="http://schemas.openxmlformats.org/officeDocument/2006/relationships/image" Target="../media/image4.svg"/><Relationship Id="rId9" Type="http://schemas.openxmlformats.org/officeDocument/2006/relationships/image" Target="../media/image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26.svg"/><Relationship Id="rId7" Type="http://schemas.openxmlformats.org/officeDocument/2006/relationships/image" Target="../media/image9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3.pn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svg"/><Relationship Id="rId5" Type="http://schemas.openxmlformats.org/officeDocument/2006/relationships/image" Target="../media/image14.svg"/><Relationship Id="rId15" Type="http://schemas.openxmlformats.org/officeDocument/2006/relationships/image" Target="../media/image95.sv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Relationship Id="rId1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4.sv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32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8.sv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9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2.png"/><Relationship Id="rId15" Type="http://schemas.openxmlformats.org/officeDocument/2006/relationships/image" Target="../media/image6.sv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51.svg"/><Relationship Id="rId14" Type="http://schemas.openxmlformats.org/officeDocument/2006/relationships/image" Target="../media/image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8.sv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9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svg"/><Relationship Id="rId5" Type="http://schemas.openxmlformats.org/officeDocument/2006/relationships/image" Target="../media/image2.png"/><Relationship Id="rId15" Type="http://schemas.openxmlformats.org/officeDocument/2006/relationships/image" Target="../media/image6.sv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51.sv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10.pn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4.png"/><Relationship Id="rId5" Type="http://schemas.openxmlformats.org/officeDocument/2006/relationships/image" Target="../media/image32.svg"/><Relationship Id="rId10" Type="http://schemas.openxmlformats.org/officeDocument/2006/relationships/image" Target="../media/image16.svg"/><Relationship Id="rId4" Type="http://schemas.openxmlformats.org/officeDocument/2006/relationships/image" Target="../media/image31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39.svg"/><Relationship Id="rId12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14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0" y="-443877"/>
            <a:ext cx="13168026" cy="1131627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6" name="Freeform 6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9908357" y="751575"/>
            <a:ext cx="9413926" cy="8601975"/>
          </a:xfrm>
          <a:custGeom>
            <a:avLst/>
            <a:gdLst/>
            <a:ahLst/>
            <a:cxnLst/>
            <a:rect l="l" t="t" r="r" b="b"/>
            <a:pathLst>
              <a:path w="9413926" h="8601975">
                <a:moveTo>
                  <a:pt x="0" y="0"/>
                </a:moveTo>
                <a:lnTo>
                  <a:pt x="9413926" y="0"/>
                </a:lnTo>
                <a:lnTo>
                  <a:pt x="9413926" y="8601975"/>
                </a:lnTo>
                <a:lnTo>
                  <a:pt x="0" y="86019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363840" y="1560644"/>
            <a:ext cx="10502693" cy="7307231"/>
            <a:chOff x="0" y="0"/>
            <a:chExt cx="1003955" cy="698500"/>
          </a:xfrm>
        </p:grpSpPr>
        <p:sp>
          <p:nvSpPr>
            <p:cNvPr id="13" name="Freeform 13"/>
            <p:cNvSpPr/>
            <p:nvPr/>
          </p:nvSpPr>
          <p:spPr>
            <a:xfrm>
              <a:off x="4246" y="0"/>
              <a:ext cx="995462" cy="698500"/>
            </a:xfrm>
            <a:custGeom>
              <a:avLst/>
              <a:gdLst/>
              <a:ahLst/>
              <a:cxnLst/>
              <a:rect l="l" t="t" r="r" b="b"/>
              <a:pathLst>
                <a:path w="995462" h="698500">
                  <a:moveTo>
                    <a:pt x="988588" y="368364"/>
                  </a:moveTo>
                  <a:lnTo>
                    <a:pt x="807630" y="679386"/>
                  </a:lnTo>
                  <a:cubicBezTo>
                    <a:pt x="800745" y="691220"/>
                    <a:pt x="788086" y="698500"/>
                    <a:pt x="774395" y="698500"/>
                  </a:cubicBezTo>
                  <a:lnTo>
                    <a:pt x="221068" y="698500"/>
                  </a:lnTo>
                  <a:cubicBezTo>
                    <a:pt x="207377" y="698500"/>
                    <a:pt x="194718" y="691220"/>
                    <a:pt x="187833" y="679386"/>
                  </a:cubicBezTo>
                  <a:lnTo>
                    <a:pt x="6875" y="368364"/>
                  </a:lnTo>
                  <a:cubicBezTo>
                    <a:pt x="0" y="356549"/>
                    <a:pt x="0" y="341951"/>
                    <a:pt x="6875" y="330136"/>
                  </a:cubicBezTo>
                  <a:lnTo>
                    <a:pt x="187833" y="19114"/>
                  </a:lnTo>
                  <a:cubicBezTo>
                    <a:pt x="194718" y="7280"/>
                    <a:pt x="207377" y="0"/>
                    <a:pt x="221068" y="0"/>
                  </a:cubicBezTo>
                  <a:lnTo>
                    <a:pt x="774395" y="0"/>
                  </a:lnTo>
                  <a:cubicBezTo>
                    <a:pt x="788086" y="0"/>
                    <a:pt x="800745" y="7280"/>
                    <a:pt x="807630" y="19114"/>
                  </a:cubicBezTo>
                  <a:lnTo>
                    <a:pt x="988588" y="330136"/>
                  </a:lnTo>
                  <a:cubicBezTo>
                    <a:pt x="995463" y="341951"/>
                    <a:pt x="995463" y="356549"/>
                    <a:pt x="988588" y="368364"/>
                  </a:cubicBezTo>
                  <a:close/>
                </a:path>
              </a:pathLst>
            </a:custGeom>
            <a:blipFill>
              <a:blip r:embed="rId3"/>
              <a:stretch>
                <a:fillRect l="141" t="-11469" r="141" b="-1598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-3349299" y="-2840784"/>
            <a:ext cx="5812736" cy="4995320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3836" y="0"/>
              <a:ext cx="805127" cy="698500"/>
            </a:xfrm>
            <a:custGeom>
              <a:avLst/>
              <a:gdLst/>
              <a:ahLst/>
              <a:cxnLst/>
              <a:rect l="l" t="t" r="r" b="b"/>
              <a:pathLst>
                <a:path w="805127" h="698500">
                  <a:moveTo>
                    <a:pt x="798917" y="366518"/>
                  </a:moveTo>
                  <a:lnTo>
                    <a:pt x="615811" y="681232"/>
                  </a:lnTo>
                  <a:cubicBezTo>
                    <a:pt x="609591" y="691923"/>
                    <a:pt x="598155" y="698500"/>
                    <a:pt x="585786" y="698500"/>
                  </a:cubicBezTo>
                  <a:lnTo>
                    <a:pt x="219342" y="698500"/>
                  </a:lnTo>
                  <a:cubicBezTo>
                    <a:pt x="206973" y="698500"/>
                    <a:pt x="195537" y="691923"/>
                    <a:pt x="189317" y="681232"/>
                  </a:cubicBezTo>
                  <a:lnTo>
                    <a:pt x="6211" y="366518"/>
                  </a:lnTo>
                  <a:cubicBezTo>
                    <a:pt x="0" y="355844"/>
                    <a:pt x="0" y="342656"/>
                    <a:pt x="6211" y="331982"/>
                  </a:cubicBezTo>
                  <a:lnTo>
                    <a:pt x="189317" y="17268"/>
                  </a:lnTo>
                  <a:cubicBezTo>
                    <a:pt x="195537" y="6577"/>
                    <a:pt x="206973" y="0"/>
                    <a:pt x="219342" y="0"/>
                  </a:cubicBezTo>
                  <a:lnTo>
                    <a:pt x="585786" y="0"/>
                  </a:lnTo>
                  <a:cubicBezTo>
                    <a:pt x="598155" y="0"/>
                    <a:pt x="609591" y="6577"/>
                    <a:pt x="615811" y="17268"/>
                  </a:cubicBezTo>
                  <a:lnTo>
                    <a:pt x="798917" y="331982"/>
                  </a:lnTo>
                  <a:cubicBezTo>
                    <a:pt x="805128" y="342656"/>
                    <a:pt x="805128" y="355844"/>
                    <a:pt x="798917" y="366518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4750" y="6091030"/>
            <a:ext cx="4667250" cy="207727"/>
            <a:chOff x="0" y="0"/>
            <a:chExt cx="1229235" cy="547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29235" cy="54710"/>
            </a:xfrm>
            <a:custGeom>
              <a:avLst/>
              <a:gdLst/>
              <a:ahLst/>
              <a:cxnLst/>
              <a:rect l="l" t="t" r="r" b="b"/>
              <a:pathLst>
                <a:path w="1229235" h="54710">
                  <a:moveTo>
                    <a:pt x="24882" y="0"/>
                  </a:moveTo>
                  <a:lnTo>
                    <a:pt x="1204353" y="0"/>
                  </a:lnTo>
                  <a:cubicBezTo>
                    <a:pt x="1210952" y="0"/>
                    <a:pt x="1217281" y="2621"/>
                    <a:pt x="1221947" y="7288"/>
                  </a:cubicBezTo>
                  <a:cubicBezTo>
                    <a:pt x="1226613" y="11954"/>
                    <a:pt x="1229235" y="18283"/>
                    <a:pt x="1229235" y="24882"/>
                  </a:cubicBezTo>
                  <a:lnTo>
                    <a:pt x="1229235" y="29828"/>
                  </a:lnTo>
                  <a:cubicBezTo>
                    <a:pt x="1229235" y="36427"/>
                    <a:pt x="1226613" y="42756"/>
                    <a:pt x="1221947" y="47422"/>
                  </a:cubicBezTo>
                  <a:cubicBezTo>
                    <a:pt x="1217281" y="52088"/>
                    <a:pt x="1210952" y="54710"/>
                    <a:pt x="1204353" y="54710"/>
                  </a:cubicBezTo>
                  <a:lnTo>
                    <a:pt x="24882" y="54710"/>
                  </a:lnTo>
                  <a:cubicBezTo>
                    <a:pt x="18283" y="54710"/>
                    <a:pt x="11954" y="52088"/>
                    <a:pt x="7288" y="47422"/>
                  </a:cubicBezTo>
                  <a:cubicBezTo>
                    <a:pt x="2621" y="42756"/>
                    <a:pt x="0" y="36427"/>
                    <a:pt x="0" y="29828"/>
                  </a:cubicBezTo>
                  <a:lnTo>
                    <a:pt x="0" y="24882"/>
                  </a:lnTo>
                  <a:cubicBezTo>
                    <a:pt x="0" y="18283"/>
                    <a:pt x="2621" y="11954"/>
                    <a:pt x="7288" y="7288"/>
                  </a:cubicBezTo>
                  <a:cubicBezTo>
                    <a:pt x="11954" y="2621"/>
                    <a:pt x="18283" y="0"/>
                    <a:pt x="248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229235" cy="1213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174750" y="555168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5872065" y="5846140"/>
            <a:ext cx="4491776" cy="4145589"/>
          </a:xfrm>
          <a:custGeom>
            <a:avLst/>
            <a:gdLst/>
            <a:ahLst/>
            <a:cxnLst/>
            <a:rect l="l" t="t" r="r" b="b"/>
            <a:pathLst>
              <a:path w="4491776" h="4145589">
                <a:moveTo>
                  <a:pt x="0" y="0"/>
                </a:moveTo>
                <a:lnTo>
                  <a:pt x="4491775" y="0"/>
                </a:lnTo>
                <a:lnTo>
                  <a:pt x="4491775" y="4145588"/>
                </a:lnTo>
                <a:lnTo>
                  <a:pt x="0" y="41455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174750" y="2728078"/>
            <a:ext cx="10048515" cy="3362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18"/>
              </a:lnSpc>
            </a:pPr>
            <a:r>
              <a:rPr lang="en-US" sz="1291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การเลือกตั้งเทศบาล</a:t>
            </a:r>
          </a:p>
        </p:txBody>
      </p:sp>
      <p:sp>
        <p:nvSpPr>
          <p:cNvPr id="32" name="Freeform 32"/>
          <p:cNvSpPr/>
          <p:nvPr/>
        </p:nvSpPr>
        <p:spPr>
          <a:xfrm>
            <a:off x="0" y="78377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3206561" y="-1452981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12750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081286" y="0"/>
            <a:ext cx="10125429" cy="9972675"/>
          </a:xfrm>
          <a:custGeom>
            <a:avLst/>
            <a:gdLst/>
            <a:ahLst/>
            <a:cxnLst/>
            <a:rect l="l" t="t" r="r" b="b"/>
            <a:pathLst>
              <a:path w="10125429" h="9972675">
                <a:moveTo>
                  <a:pt x="0" y="0"/>
                </a:moveTo>
                <a:lnTo>
                  <a:pt x="10125428" y="0"/>
                </a:lnTo>
                <a:lnTo>
                  <a:pt x="10125428" y="9972675"/>
                </a:lnTo>
                <a:lnTo>
                  <a:pt x="0" y="9972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8590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3206561" y="-1452981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12750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05306" y="79373"/>
            <a:ext cx="7431320" cy="9888409"/>
          </a:xfrm>
          <a:custGeom>
            <a:avLst/>
            <a:gdLst/>
            <a:ahLst/>
            <a:cxnLst/>
            <a:rect l="l" t="t" r="r" b="b"/>
            <a:pathLst>
              <a:path w="7431320" h="9888409">
                <a:moveTo>
                  <a:pt x="0" y="0"/>
                </a:moveTo>
                <a:lnTo>
                  <a:pt x="7431320" y="0"/>
                </a:lnTo>
                <a:lnTo>
                  <a:pt x="7431320" y="9888409"/>
                </a:lnTo>
                <a:lnTo>
                  <a:pt x="0" y="9888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3558" t="-35930" r="-103981" b="-13217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57500" y="-222125"/>
            <a:ext cx="4965764" cy="1896794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8405" y="0"/>
              <a:ext cx="894109" cy="355587"/>
            </a:xfrm>
            <a:custGeom>
              <a:avLst/>
              <a:gdLst/>
              <a:ahLst/>
              <a:cxnLst/>
              <a:rect l="l" t="t" r="r" b="b"/>
              <a:pathLst>
                <a:path w="894109" h="355587">
                  <a:moveTo>
                    <a:pt x="662543" y="0"/>
                  </a:moveTo>
                  <a:lnTo>
                    <a:pt x="28367" y="0"/>
                  </a:lnTo>
                  <a:cubicBezTo>
                    <a:pt x="18691" y="0"/>
                    <a:pt x="9747" y="5151"/>
                    <a:pt x="4891" y="13519"/>
                  </a:cubicBezTo>
                  <a:cubicBezTo>
                    <a:pt x="35" y="21887"/>
                    <a:pt x="0" y="32208"/>
                    <a:pt x="4801" y="40609"/>
                  </a:cubicBezTo>
                  <a:lnTo>
                    <a:pt x="161589" y="314978"/>
                  </a:lnTo>
                  <a:cubicBezTo>
                    <a:pt x="175939" y="340090"/>
                    <a:pt x="202644" y="355587"/>
                    <a:pt x="231567" y="355587"/>
                  </a:cubicBezTo>
                  <a:lnTo>
                    <a:pt x="865743" y="355587"/>
                  </a:lnTo>
                  <a:cubicBezTo>
                    <a:pt x="875419" y="355587"/>
                    <a:pt x="884363" y="350437"/>
                    <a:pt x="889219" y="342068"/>
                  </a:cubicBezTo>
                  <a:cubicBezTo>
                    <a:pt x="894075" y="333700"/>
                    <a:pt x="894110" y="323379"/>
                    <a:pt x="889309" y="314978"/>
                  </a:cubicBezTo>
                  <a:lnTo>
                    <a:pt x="732521" y="40609"/>
                  </a:lnTo>
                  <a:cubicBezTo>
                    <a:pt x="718171" y="15497"/>
                    <a:pt x="691466" y="0"/>
                    <a:pt x="662543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058913" y="-1454734"/>
            <a:ext cx="16455523" cy="3481460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6503" y="0"/>
              <a:ext cx="1660409" cy="354041"/>
            </a:xfrm>
            <a:custGeom>
              <a:avLst/>
              <a:gdLst/>
              <a:ahLst/>
              <a:cxnLst/>
              <a:rect l="l" t="t" r="r" b="b"/>
              <a:pathLst>
                <a:path w="1660409" h="354041">
                  <a:moveTo>
                    <a:pt x="213164" y="0"/>
                  </a:moveTo>
                  <a:lnTo>
                    <a:pt x="1650446" y="0"/>
                  </a:lnTo>
                  <a:cubicBezTo>
                    <a:pt x="1653848" y="0"/>
                    <a:pt x="1656993" y="1813"/>
                    <a:pt x="1658697" y="4757"/>
                  </a:cubicBezTo>
                  <a:cubicBezTo>
                    <a:pt x="1660402" y="7701"/>
                    <a:pt x="1660409" y="11331"/>
                    <a:pt x="1658716" y="14282"/>
                  </a:cubicBezTo>
                  <a:lnTo>
                    <a:pt x="1471909" y="339759"/>
                  </a:lnTo>
                  <a:cubicBezTo>
                    <a:pt x="1466839" y="348593"/>
                    <a:pt x="1457431" y="354041"/>
                    <a:pt x="1447246" y="354041"/>
                  </a:cubicBezTo>
                  <a:lnTo>
                    <a:pt x="9964" y="354041"/>
                  </a:lnTo>
                  <a:cubicBezTo>
                    <a:pt x="6561" y="354041"/>
                    <a:pt x="3417" y="352228"/>
                    <a:pt x="1712" y="349284"/>
                  </a:cubicBezTo>
                  <a:cubicBezTo>
                    <a:pt x="7" y="346340"/>
                    <a:pt x="0" y="342710"/>
                    <a:pt x="1694" y="339759"/>
                  </a:cubicBezTo>
                  <a:lnTo>
                    <a:pt x="188500" y="14282"/>
                  </a:lnTo>
                  <a:cubicBezTo>
                    <a:pt x="193570" y="5448"/>
                    <a:pt x="202978" y="0"/>
                    <a:pt x="2131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448251" y="-1306286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08197" y="-338852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14550" y="-7751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306039" y="285996"/>
            <a:ext cx="13694407" cy="9686679"/>
          </a:xfrm>
          <a:custGeom>
            <a:avLst/>
            <a:gdLst/>
            <a:ahLst/>
            <a:cxnLst/>
            <a:rect l="l" t="t" r="r" b="b"/>
            <a:pathLst>
              <a:path w="13694407" h="9686679">
                <a:moveTo>
                  <a:pt x="0" y="0"/>
                </a:moveTo>
                <a:lnTo>
                  <a:pt x="13694407" y="0"/>
                </a:lnTo>
                <a:lnTo>
                  <a:pt x="13694407" y="9686679"/>
                </a:lnTo>
                <a:lnTo>
                  <a:pt x="0" y="9686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618" t="-2494" r="-4049" b="-419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57500" y="-222125"/>
            <a:ext cx="4965764" cy="1896794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8405" y="0"/>
              <a:ext cx="894109" cy="355587"/>
            </a:xfrm>
            <a:custGeom>
              <a:avLst/>
              <a:gdLst/>
              <a:ahLst/>
              <a:cxnLst/>
              <a:rect l="l" t="t" r="r" b="b"/>
              <a:pathLst>
                <a:path w="894109" h="355587">
                  <a:moveTo>
                    <a:pt x="662543" y="0"/>
                  </a:moveTo>
                  <a:lnTo>
                    <a:pt x="28367" y="0"/>
                  </a:lnTo>
                  <a:cubicBezTo>
                    <a:pt x="18691" y="0"/>
                    <a:pt x="9747" y="5151"/>
                    <a:pt x="4891" y="13519"/>
                  </a:cubicBezTo>
                  <a:cubicBezTo>
                    <a:pt x="35" y="21887"/>
                    <a:pt x="0" y="32208"/>
                    <a:pt x="4801" y="40609"/>
                  </a:cubicBezTo>
                  <a:lnTo>
                    <a:pt x="161589" y="314978"/>
                  </a:lnTo>
                  <a:cubicBezTo>
                    <a:pt x="175939" y="340090"/>
                    <a:pt x="202644" y="355587"/>
                    <a:pt x="231567" y="355587"/>
                  </a:cubicBezTo>
                  <a:lnTo>
                    <a:pt x="865743" y="355587"/>
                  </a:lnTo>
                  <a:cubicBezTo>
                    <a:pt x="875419" y="355587"/>
                    <a:pt x="884363" y="350437"/>
                    <a:pt x="889219" y="342068"/>
                  </a:cubicBezTo>
                  <a:cubicBezTo>
                    <a:pt x="894075" y="333700"/>
                    <a:pt x="894110" y="323379"/>
                    <a:pt x="889309" y="314978"/>
                  </a:cubicBezTo>
                  <a:lnTo>
                    <a:pt x="732521" y="40609"/>
                  </a:lnTo>
                  <a:cubicBezTo>
                    <a:pt x="718171" y="15497"/>
                    <a:pt x="691466" y="0"/>
                    <a:pt x="662543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058913" y="-1454734"/>
            <a:ext cx="16455523" cy="3481460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6503" y="0"/>
              <a:ext cx="1660409" cy="354041"/>
            </a:xfrm>
            <a:custGeom>
              <a:avLst/>
              <a:gdLst/>
              <a:ahLst/>
              <a:cxnLst/>
              <a:rect l="l" t="t" r="r" b="b"/>
              <a:pathLst>
                <a:path w="1660409" h="354041">
                  <a:moveTo>
                    <a:pt x="213164" y="0"/>
                  </a:moveTo>
                  <a:lnTo>
                    <a:pt x="1650446" y="0"/>
                  </a:lnTo>
                  <a:cubicBezTo>
                    <a:pt x="1653848" y="0"/>
                    <a:pt x="1656993" y="1813"/>
                    <a:pt x="1658697" y="4757"/>
                  </a:cubicBezTo>
                  <a:cubicBezTo>
                    <a:pt x="1660402" y="7701"/>
                    <a:pt x="1660409" y="11331"/>
                    <a:pt x="1658716" y="14282"/>
                  </a:cubicBezTo>
                  <a:lnTo>
                    <a:pt x="1471909" y="339759"/>
                  </a:lnTo>
                  <a:cubicBezTo>
                    <a:pt x="1466839" y="348593"/>
                    <a:pt x="1457431" y="354041"/>
                    <a:pt x="1447246" y="354041"/>
                  </a:cubicBezTo>
                  <a:lnTo>
                    <a:pt x="9964" y="354041"/>
                  </a:lnTo>
                  <a:cubicBezTo>
                    <a:pt x="6561" y="354041"/>
                    <a:pt x="3417" y="352228"/>
                    <a:pt x="1712" y="349284"/>
                  </a:cubicBezTo>
                  <a:cubicBezTo>
                    <a:pt x="7" y="346340"/>
                    <a:pt x="0" y="342710"/>
                    <a:pt x="1694" y="339759"/>
                  </a:cubicBezTo>
                  <a:lnTo>
                    <a:pt x="188500" y="14282"/>
                  </a:lnTo>
                  <a:cubicBezTo>
                    <a:pt x="193570" y="5448"/>
                    <a:pt x="202978" y="0"/>
                    <a:pt x="2131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448251" y="-1306286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08197" y="-338852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14550" y="-7751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33550" y="391025"/>
            <a:ext cx="13866896" cy="9457004"/>
          </a:xfrm>
          <a:custGeom>
            <a:avLst/>
            <a:gdLst/>
            <a:ahLst/>
            <a:cxnLst/>
            <a:rect l="l" t="t" r="r" b="b"/>
            <a:pathLst>
              <a:path w="13866896" h="9457004">
                <a:moveTo>
                  <a:pt x="0" y="0"/>
                </a:moveTo>
                <a:lnTo>
                  <a:pt x="13866896" y="0"/>
                </a:lnTo>
                <a:lnTo>
                  <a:pt x="13866896" y="9457003"/>
                </a:lnTo>
                <a:lnTo>
                  <a:pt x="0" y="94570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639" t="-9851" r="-6998" b="-4925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57500" y="-222125"/>
            <a:ext cx="4965764" cy="1896794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8405" y="0"/>
              <a:ext cx="894109" cy="355587"/>
            </a:xfrm>
            <a:custGeom>
              <a:avLst/>
              <a:gdLst/>
              <a:ahLst/>
              <a:cxnLst/>
              <a:rect l="l" t="t" r="r" b="b"/>
              <a:pathLst>
                <a:path w="894109" h="355587">
                  <a:moveTo>
                    <a:pt x="662543" y="0"/>
                  </a:moveTo>
                  <a:lnTo>
                    <a:pt x="28367" y="0"/>
                  </a:lnTo>
                  <a:cubicBezTo>
                    <a:pt x="18691" y="0"/>
                    <a:pt x="9747" y="5151"/>
                    <a:pt x="4891" y="13519"/>
                  </a:cubicBezTo>
                  <a:cubicBezTo>
                    <a:pt x="35" y="21887"/>
                    <a:pt x="0" y="32208"/>
                    <a:pt x="4801" y="40609"/>
                  </a:cubicBezTo>
                  <a:lnTo>
                    <a:pt x="161589" y="314978"/>
                  </a:lnTo>
                  <a:cubicBezTo>
                    <a:pt x="175939" y="340090"/>
                    <a:pt x="202644" y="355587"/>
                    <a:pt x="231567" y="355587"/>
                  </a:cubicBezTo>
                  <a:lnTo>
                    <a:pt x="865743" y="355587"/>
                  </a:lnTo>
                  <a:cubicBezTo>
                    <a:pt x="875419" y="355587"/>
                    <a:pt x="884363" y="350437"/>
                    <a:pt x="889219" y="342068"/>
                  </a:cubicBezTo>
                  <a:cubicBezTo>
                    <a:pt x="894075" y="333700"/>
                    <a:pt x="894110" y="323379"/>
                    <a:pt x="889309" y="314978"/>
                  </a:cubicBezTo>
                  <a:lnTo>
                    <a:pt x="732521" y="40609"/>
                  </a:lnTo>
                  <a:cubicBezTo>
                    <a:pt x="718171" y="15497"/>
                    <a:pt x="691466" y="0"/>
                    <a:pt x="662543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3058913" y="-1454734"/>
            <a:ext cx="16455523" cy="3481460"/>
            <a:chOff x="0" y="0"/>
            <a:chExt cx="1673415" cy="354041"/>
          </a:xfrm>
        </p:grpSpPr>
        <p:sp>
          <p:nvSpPr>
            <p:cNvPr id="7" name="Freeform 7"/>
            <p:cNvSpPr/>
            <p:nvPr/>
          </p:nvSpPr>
          <p:spPr>
            <a:xfrm>
              <a:off x="6503" y="0"/>
              <a:ext cx="1660409" cy="354041"/>
            </a:xfrm>
            <a:custGeom>
              <a:avLst/>
              <a:gdLst/>
              <a:ahLst/>
              <a:cxnLst/>
              <a:rect l="l" t="t" r="r" b="b"/>
              <a:pathLst>
                <a:path w="1660409" h="354041">
                  <a:moveTo>
                    <a:pt x="213164" y="0"/>
                  </a:moveTo>
                  <a:lnTo>
                    <a:pt x="1650446" y="0"/>
                  </a:lnTo>
                  <a:cubicBezTo>
                    <a:pt x="1653848" y="0"/>
                    <a:pt x="1656993" y="1813"/>
                    <a:pt x="1658697" y="4757"/>
                  </a:cubicBezTo>
                  <a:cubicBezTo>
                    <a:pt x="1660402" y="7701"/>
                    <a:pt x="1660409" y="11331"/>
                    <a:pt x="1658716" y="14282"/>
                  </a:cubicBezTo>
                  <a:lnTo>
                    <a:pt x="1471909" y="339759"/>
                  </a:lnTo>
                  <a:cubicBezTo>
                    <a:pt x="1466839" y="348593"/>
                    <a:pt x="1457431" y="354041"/>
                    <a:pt x="1447246" y="354041"/>
                  </a:cubicBezTo>
                  <a:lnTo>
                    <a:pt x="9964" y="354041"/>
                  </a:lnTo>
                  <a:cubicBezTo>
                    <a:pt x="6561" y="354041"/>
                    <a:pt x="3417" y="352228"/>
                    <a:pt x="1712" y="349284"/>
                  </a:cubicBezTo>
                  <a:cubicBezTo>
                    <a:pt x="7" y="346340"/>
                    <a:pt x="0" y="342710"/>
                    <a:pt x="1694" y="339759"/>
                  </a:cubicBezTo>
                  <a:lnTo>
                    <a:pt x="188500" y="14282"/>
                  </a:lnTo>
                  <a:cubicBezTo>
                    <a:pt x="193570" y="5448"/>
                    <a:pt x="202978" y="0"/>
                    <a:pt x="2131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448251" y="-1306286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008197" y="-338852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798501" y="0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1344" y="548387"/>
            <a:ext cx="14945312" cy="9190226"/>
          </a:xfrm>
          <a:custGeom>
            <a:avLst/>
            <a:gdLst/>
            <a:ahLst/>
            <a:cxnLst/>
            <a:rect l="l" t="t" r="r" b="b"/>
            <a:pathLst>
              <a:path w="14945312" h="9190226">
                <a:moveTo>
                  <a:pt x="0" y="0"/>
                </a:moveTo>
                <a:lnTo>
                  <a:pt x="14945312" y="0"/>
                </a:lnTo>
                <a:lnTo>
                  <a:pt x="14945312" y="9190226"/>
                </a:lnTo>
                <a:lnTo>
                  <a:pt x="0" y="919022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357" t="-21724" r="-8122" b="-7689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13" name="Freeform 13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3"/>
              <a:stretch>
                <a:fillRect l="-8487" r="-1790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4" name="Freeform 14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6" name="Freeform 16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19" name="Freeform 19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368234" y="4001854"/>
            <a:ext cx="11306699" cy="142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88"/>
              </a:lnSpc>
            </a:pPr>
            <a:r>
              <a:rPr lang="en-US" sz="9815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การสมัครรับเลือกตั้ง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0822" y="3138928"/>
            <a:ext cx="12631830" cy="1092817"/>
            <a:chOff x="0" y="0"/>
            <a:chExt cx="3326902" cy="287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6902" cy="287820"/>
            </a:xfrm>
            <a:custGeom>
              <a:avLst/>
              <a:gdLst/>
              <a:ahLst/>
              <a:cxnLst/>
              <a:rect l="l" t="t" r="r" b="b"/>
              <a:pathLst>
                <a:path w="3326902" h="287820">
                  <a:moveTo>
                    <a:pt x="31257" y="0"/>
                  </a:moveTo>
                  <a:lnTo>
                    <a:pt x="3295644" y="0"/>
                  </a:lnTo>
                  <a:cubicBezTo>
                    <a:pt x="3312907" y="0"/>
                    <a:pt x="3326902" y="13994"/>
                    <a:pt x="3326902" y="31257"/>
                  </a:cubicBezTo>
                  <a:lnTo>
                    <a:pt x="3326902" y="256563"/>
                  </a:lnTo>
                  <a:cubicBezTo>
                    <a:pt x="3326902" y="273826"/>
                    <a:pt x="3312907" y="287820"/>
                    <a:pt x="3295644" y="287820"/>
                  </a:cubicBezTo>
                  <a:lnTo>
                    <a:pt x="31257" y="287820"/>
                  </a:lnTo>
                  <a:cubicBezTo>
                    <a:pt x="13994" y="287820"/>
                    <a:pt x="0" y="273826"/>
                    <a:pt x="0" y="256563"/>
                  </a:cubicBezTo>
                  <a:lnTo>
                    <a:pt x="0" y="31257"/>
                  </a:lnTo>
                  <a:cubicBezTo>
                    <a:pt x="0" y="13994"/>
                    <a:pt x="13994" y="0"/>
                    <a:pt x="31257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3326902" cy="354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191867" y="6395702"/>
            <a:ext cx="8980304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861258" y="-727624"/>
            <a:ext cx="8158617" cy="3575599"/>
            <a:chOff x="0" y="0"/>
            <a:chExt cx="1455516" cy="6378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t="-26010" b="-26010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3561450" y="-809961"/>
            <a:ext cx="4612179" cy="3862529"/>
            <a:chOff x="0" y="0"/>
            <a:chExt cx="812800" cy="680690"/>
          </a:xfrm>
        </p:grpSpPr>
        <p:sp>
          <p:nvSpPr>
            <p:cNvPr id="15" name="Freeform 15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191867" y="-1084231"/>
            <a:ext cx="15897891" cy="3932206"/>
            <a:chOff x="0" y="0"/>
            <a:chExt cx="1437638" cy="355587"/>
          </a:xfrm>
        </p:grpSpPr>
        <p:sp>
          <p:nvSpPr>
            <p:cNvPr id="18" name="Freeform 18"/>
            <p:cNvSpPr/>
            <p:nvPr/>
          </p:nvSpPr>
          <p:spPr>
            <a:xfrm>
              <a:off x="5749" y="0"/>
              <a:ext cx="1426140" cy="355587"/>
            </a:xfrm>
            <a:custGeom>
              <a:avLst/>
              <a:gdLst/>
              <a:ahLst/>
              <a:cxnLst/>
              <a:rect l="l" t="t" r="r" b="b"/>
              <a:pathLst>
                <a:path w="1426140" h="355587">
                  <a:moveTo>
                    <a:pt x="1214080" y="0"/>
                  </a:moveTo>
                  <a:lnTo>
                    <a:pt x="8860" y="0"/>
                  </a:lnTo>
                  <a:cubicBezTo>
                    <a:pt x="5838" y="0"/>
                    <a:pt x="3045" y="1609"/>
                    <a:pt x="1528" y="4223"/>
                  </a:cubicBezTo>
                  <a:cubicBezTo>
                    <a:pt x="11" y="6837"/>
                    <a:pt x="0" y="10060"/>
                    <a:pt x="1499" y="12684"/>
                  </a:cubicBezTo>
                  <a:lnTo>
                    <a:pt x="190203" y="342903"/>
                  </a:lnTo>
                  <a:cubicBezTo>
                    <a:pt x="194685" y="350747"/>
                    <a:pt x="203026" y="355587"/>
                    <a:pt x="212060" y="355587"/>
                  </a:cubicBezTo>
                  <a:lnTo>
                    <a:pt x="1417280" y="355587"/>
                  </a:lnTo>
                  <a:cubicBezTo>
                    <a:pt x="1420302" y="355587"/>
                    <a:pt x="1423096" y="353979"/>
                    <a:pt x="1424613" y="351365"/>
                  </a:cubicBezTo>
                  <a:cubicBezTo>
                    <a:pt x="1426130" y="348751"/>
                    <a:pt x="1426140" y="345527"/>
                    <a:pt x="1424641" y="342903"/>
                  </a:cubicBezTo>
                  <a:lnTo>
                    <a:pt x="1235938" y="12684"/>
                  </a:lnTo>
                  <a:cubicBezTo>
                    <a:pt x="1231456" y="4841"/>
                    <a:pt x="1223114" y="0"/>
                    <a:pt x="121408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2513844" flipH="1">
            <a:off x="14211410" y="-822886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168955" y="240700"/>
            <a:ext cx="11144157" cy="2239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90"/>
              </a:lnSpc>
            </a:pPr>
            <a:r>
              <a:rPr lang="en-US" sz="7644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กำหนดจำนวนเงิน</a:t>
            </a:r>
          </a:p>
          <a:p>
            <a:pPr algn="ctr">
              <a:lnSpc>
                <a:spcPts val="8790"/>
              </a:lnSpc>
            </a:pPr>
            <a:r>
              <a:rPr lang="en-US" sz="7644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ค่าใช้จ่ายในการเลือกตั้ง</a:t>
            </a:r>
          </a:p>
        </p:txBody>
      </p:sp>
      <p:sp>
        <p:nvSpPr>
          <p:cNvPr id="22" name="Freeform 22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805410" y="52284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44601" y="3398703"/>
            <a:ext cx="13264273" cy="2831163"/>
            <a:chOff x="1" y="28575"/>
            <a:chExt cx="17685697" cy="3774883"/>
          </a:xfrm>
        </p:grpSpPr>
        <p:grpSp>
          <p:nvGrpSpPr>
            <p:cNvPr id="25" name="Group 25"/>
            <p:cNvGrpSpPr/>
            <p:nvPr/>
          </p:nvGrpSpPr>
          <p:grpSpPr>
            <a:xfrm rot="5400000">
              <a:off x="-47511" y="163980"/>
              <a:ext cx="760183" cy="665160"/>
              <a:chOff x="0" y="0"/>
              <a:chExt cx="812800" cy="7112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3911509" y="1042703"/>
              <a:ext cx="13774189" cy="27607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473"/>
                </a:lnSpc>
              </a:pPr>
              <a:r>
                <a:rPr lang="en-US" sz="4236" b="1" dirty="0" err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จำนวน</a:t>
              </a:r>
              <a:r>
                <a:rPr lang="en-US" sz="4236" b="1" dirty="0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1,500,000 </a:t>
              </a:r>
              <a:r>
                <a:rPr lang="en-US" sz="4236" b="1" dirty="0" err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บาท</a:t>
              </a:r>
              <a:r>
                <a:rPr lang="en-US" sz="4236" b="1" dirty="0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4236" b="1" dirty="0">
                  <a:solidFill>
                    <a:srgbClr val="15BC11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(</a:t>
              </a:r>
              <a:r>
                <a:rPr lang="en-US" sz="4236" b="1" dirty="0" err="1">
                  <a:solidFill>
                    <a:srgbClr val="15BC11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ครบวาระ</a:t>
              </a:r>
              <a:r>
                <a:rPr lang="en-US" sz="4236" b="1" dirty="0">
                  <a:solidFill>
                    <a:srgbClr val="15BC11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)</a:t>
              </a:r>
            </a:p>
            <a:p>
              <a:pPr algn="l">
                <a:lnSpc>
                  <a:spcPts val="8473"/>
                </a:lnSpc>
              </a:pPr>
              <a:r>
                <a:rPr lang="en-US" sz="4236" b="1" dirty="0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4236" b="1" dirty="0" err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จำนวน</a:t>
              </a:r>
              <a:r>
                <a:rPr lang="en-US" sz="4236" b="1" dirty="0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 400,000 </a:t>
              </a:r>
              <a:r>
                <a:rPr lang="en-US" sz="4236" b="1" dirty="0" err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บาท</a:t>
              </a:r>
              <a:r>
                <a:rPr lang="en-US" sz="4236" b="1" dirty="0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(</a:t>
              </a:r>
              <a:r>
                <a:rPr lang="en-US" sz="4236" b="1" dirty="0" err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แทนตำแหน่งที่ว่าง</a:t>
              </a:r>
              <a:r>
                <a:rPr lang="en-US" sz="4236" b="1" dirty="0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)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62811" y="28575"/>
              <a:ext cx="13288023" cy="9645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30"/>
                </a:lnSpc>
              </a:pPr>
              <a:r>
                <a:rPr lang="en-US" sz="4895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ผู้สมัคร นายกเทศมนตรีเทศบาลตำบล 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60822" y="6729077"/>
            <a:ext cx="12423661" cy="1059777"/>
            <a:chOff x="0" y="0"/>
            <a:chExt cx="3272075" cy="27911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272075" cy="279118"/>
            </a:xfrm>
            <a:custGeom>
              <a:avLst/>
              <a:gdLst/>
              <a:ahLst/>
              <a:cxnLst/>
              <a:rect l="l" t="t" r="r" b="b"/>
              <a:pathLst>
                <a:path w="3272075" h="279118">
                  <a:moveTo>
                    <a:pt x="31781" y="0"/>
                  </a:moveTo>
                  <a:lnTo>
                    <a:pt x="3240294" y="0"/>
                  </a:lnTo>
                  <a:cubicBezTo>
                    <a:pt x="3257846" y="0"/>
                    <a:pt x="3272075" y="14229"/>
                    <a:pt x="3272075" y="31781"/>
                  </a:cubicBezTo>
                  <a:lnTo>
                    <a:pt x="3272075" y="247337"/>
                  </a:lnTo>
                  <a:cubicBezTo>
                    <a:pt x="3272075" y="255766"/>
                    <a:pt x="3268727" y="263850"/>
                    <a:pt x="3262767" y="269810"/>
                  </a:cubicBezTo>
                  <a:cubicBezTo>
                    <a:pt x="3256807" y="275770"/>
                    <a:pt x="3248723" y="279118"/>
                    <a:pt x="3240294" y="279118"/>
                  </a:cubicBezTo>
                  <a:lnTo>
                    <a:pt x="31781" y="279118"/>
                  </a:lnTo>
                  <a:cubicBezTo>
                    <a:pt x="23352" y="279118"/>
                    <a:pt x="15269" y="275770"/>
                    <a:pt x="9308" y="269810"/>
                  </a:cubicBezTo>
                  <a:cubicBezTo>
                    <a:pt x="3348" y="263850"/>
                    <a:pt x="0" y="255766"/>
                    <a:pt x="0" y="247337"/>
                  </a:cubicBezTo>
                  <a:lnTo>
                    <a:pt x="0" y="31781"/>
                  </a:lnTo>
                  <a:cubicBezTo>
                    <a:pt x="0" y="23352"/>
                    <a:pt x="3348" y="15269"/>
                    <a:pt x="9308" y="9308"/>
                  </a:cubicBezTo>
                  <a:cubicBezTo>
                    <a:pt x="15269" y="3348"/>
                    <a:pt x="23352" y="0"/>
                    <a:pt x="31781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3272075" cy="3457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44716" y="6938627"/>
            <a:ext cx="12847937" cy="2689644"/>
            <a:chOff x="0" y="0"/>
            <a:chExt cx="17130582" cy="3586192"/>
          </a:xfrm>
        </p:grpSpPr>
        <p:grpSp>
          <p:nvGrpSpPr>
            <p:cNvPr id="34" name="Group 34"/>
            <p:cNvGrpSpPr/>
            <p:nvPr/>
          </p:nvGrpSpPr>
          <p:grpSpPr>
            <a:xfrm rot="5400000">
              <a:off x="-46939" y="46939"/>
              <a:ext cx="751019" cy="657142"/>
              <a:chOff x="0" y="0"/>
              <a:chExt cx="812800" cy="7112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127000" y="254000"/>
                <a:ext cx="5588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1247589" y="19050"/>
              <a:ext cx="14207281" cy="9620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562"/>
                </a:lnSpc>
              </a:pPr>
              <a:r>
                <a:rPr lang="en-US" sz="4836" b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ผู้สมัคร สมาชิกสภาเทศบาลตำบล 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4070851" y="1000222"/>
              <a:ext cx="13059731" cy="2585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370"/>
                </a:lnSpc>
              </a:pPr>
              <a:r>
                <a:rPr lang="en-US" sz="4185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จำนวน 750,000 บาท </a:t>
              </a:r>
              <a:r>
                <a:rPr lang="en-US" sz="4185" b="1">
                  <a:solidFill>
                    <a:srgbClr val="15BC11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(ครบวาระ)</a:t>
              </a:r>
            </a:p>
            <a:p>
              <a:pPr algn="l">
                <a:lnSpc>
                  <a:spcPts val="8370"/>
                </a:lnSpc>
              </a:pPr>
              <a:r>
                <a:rPr lang="en-US" sz="4185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จำนวน 200,000 บาท </a:t>
              </a:r>
              <a:r>
                <a:rPr lang="en-US" sz="4185" b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(แทนตำแหน่งที่ว่าง)</a:t>
              </a:r>
            </a:p>
          </p:txBody>
        </p:sp>
      </p:grpSp>
      <p:sp>
        <p:nvSpPr>
          <p:cNvPr id="39" name="AutoShape 39"/>
          <p:cNvSpPr/>
          <p:nvPr/>
        </p:nvSpPr>
        <p:spPr>
          <a:xfrm>
            <a:off x="4191867" y="9671885"/>
            <a:ext cx="8980304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3" name="Freeform 3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793163" y="3371439"/>
            <a:ext cx="14301785" cy="2752798"/>
            <a:chOff x="0" y="0"/>
            <a:chExt cx="2105728" cy="405309"/>
          </a:xfrm>
        </p:grpSpPr>
        <p:sp>
          <p:nvSpPr>
            <p:cNvPr id="6" name="Freeform 6"/>
            <p:cNvSpPr/>
            <p:nvPr/>
          </p:nvSpPr>
          <p:spPr>
            <a:xfrm>
              <a:off x="5720" y="0"/>
              <a:ext cx="2094287" cy="405309"/>
            </a:xfrm>
            <a:custGeom>
              <a:avLst/>
              <a:gdLst/>
              <a:ahLst/>
              <a:cxnLst/>
              <a:rect l="l" t="t" r="r" b="b"/>
              <a:pathLst>
                <a:path w="2094287" h="405309">
                  <a:moveTo>
                    <a:pt x="1880568" y="0"/>
                  </a:moveTo>
                  <a:lnTo>
                    <a:pt x="10520" y="0"/>
                  </a:lnTo>
                  <a:cubicBezTo>
                    <a:pt x="7044" y="0"/>
                    <a:pt x="3815" y="1801"/>
                    <a:pt x="1989" y="4759"/>
                  </a:cubicBezTo>
                  <a:cubicBezTo>
                    <a:pt x="163" y="7717"/>
                    <a:pt x="0" y="11410"/>
                    <a:pt x="1558" y="14517"/>
                  </a:cubicBezTo>
                  <a:lnTo>
                    <a:pt x="190202" y="390792"/>
                  </a:lnTo>
                  <a:cubicBezTo>
                    <a:pt x="194663" y="399691"/>
                    <a:pt x="203765" y="405309"/>
                    <a:pt x="213720" y="405309"/>
                  </a:cubicBezTo>
                  <a:lnTo>
                    <a:pt x="2083768" y="405309"/>
                  </a:lnTo>
                  <a:cubicBezTo>
                    <a:pt x="2087244" y="405309"/>
                    <a:pt x="2090473" y="403508"/>
                    <a:pt x="2092299" y="400550"/>
                  </a:cubicBezTo>
                  <a:cubicBezTo>
                    <a:pt x="2094125" y="397592"/>
                    <a:pt x="2094288" y="393899"/>
                    <a:pt x="2092730" y="390792"/>
                  </a:cubicBezTo>
                  <a:lnTo>
                    <a:pt x="1904086" y="14517"/>
                  </a:lnTo>
                  <a:cubicBezTo>
                    <a:pt x="1899625" y="5619"/>
                    <a:pt x="1890523" y="0"/>
                    <a:pt x="188056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D2FFB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66675"/>
              <a:ext cx="1902528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9" name="Freeform 9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40189" y="-2324108"/>
            <a:ext cx="9455738" cy="10672259"/>
            <a:chOff x="0" y="0"/>
            <a:chExt cx="703867" cy="794422"/>
          </a:xfrm>
        </p:grpSpPr>
        <p:sp>
          <p:nvSpPr>
            <p:cNvPr id="12" name="Freeform 12"/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2"/>
              <a:stretch>
                <a:fillRect l="-40033" r="-32268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4" name="Freeform 14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6573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431866" y="444810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409260" y="1003524"/>
            <a:ext cx="10319411" cy="113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6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ค่าธรรมเนียมการสมัคร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1431866" y="6672057"/>
            <a:ext cx="14988956" cy="2885064"/>
            <a:chOff x="0" y="0"/>
            <a:chExt cx="2105728" cy="405309"/>
          </a:xfrm>
        </p:grpSpPr>
        <p:sp>
          <p:nvSpPr>
            <p:cNvPr id="22" name="Freeform 22"/>
            <p:cNvSpPr/>
            <p:nvPr/>
          </p:nvSpPr>
          <p:spPr>
            <a:xfrm>
              <a:off x="5458" y="0"/>
              <a:ext cx="2094812" cy="405309"/>
            </a:xfrm>
            <a:custGeom>
              <a:avLst/>
              <a:gdLst/>
              <a:ahLst/>
              <a:cxnLst/>
              <a:rect l="l" t="t" r="r" b="b"/>
              <a:pathLst>
                <a:path w="2094812" h="405309">
                  <a:moveTo>
                    <a:pt x="1881575" y="0"/>
                  </a:moveTo>
                  <a:lnTo>
                    <a:pt x="10037" y="0"/>
                  </a:lnTo>
                  <a:cubicBezTo>
                    <a:pt x="6720" y="0"/>
                    <a:pt x="3640" y="1718"/>
                    <a:pt x="1898" y="4541"/>
                  </a:cubicBezTo>
                  <a:cubicBezTo>
                    <a:pt x="156" y="7363"/>
                    <a:pt x="0" y="10887"/>
                    <a:pt x="1487" y="13852"/>
                  </a:cubicBezTo>
                  <a:lnTo>
                    <a:pt x="190797" y="391457"/>
                  </a:lnTo>
                  <a:cubicBezTo>
                    <a:pt x="195054" y="399948"/>
                    <a:pt x="203739" y="405309"/>
                    <a:pt x="213237" y="405309"/>
                  </a:cubicBezTo>
                  <a:lnTo>
                    <a:pt x="2084775" y="405309"/>
                  </a:lnTo>
                  <a:cubicBezTo>
                    <a:pt x="2088092" y="405309"/>
                    <a:pt x="2091172" y="403591"/>
                    <a:pt x="2092914" y="400768"/>
                  </a:cubicBezTo>
                  <a:cubicBezTo>
                    <a:pt x="2094656" y="397946"/>
                    <a:pt x="2094812" y="394422"/>
                    <a:pt x="2093326" y="391457"/>
                  </a:cubicBezTo>
                  <a:lnTo>
                    <a:pt x="1904015" y="13852"/>
                  </a:lnTo>
                  <a:cubicBezTo>
                    <a:pt x="1899758" y="5361"/>
                    <a:pt x="1891073" y="0"/>
                    <a:pt x="188157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D2FFB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3" name="TextBox 23"/>
            <p:cNvSpPr txBox="1"/>
            <p:nvPr/>
          </p:nvSpPr>
          <p:spPr>
            <a:xfrm>
              <a:off x="101600" y="-66675"/>
              <a:ext cx="1902528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60383" y="3617549"/>
            <a:ext cx="10319411" cy="113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6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นายกเทศมนตรีเมือง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458873" y="4776413"/>
            <a:ext cx="5411807" cy="113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653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 8,000 บาท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35486" y="6984300"/>
            <a:ext cx="10319411" cy="113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653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สท</a:t>
            </a:r>
            <a:r>
              <a:rPr lang="en-US" sz="7653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.</a:t>
            </a:r>
            <a:r>
              <a:rPr lang="th-TH" sz="7653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เมือง</a:t>
            </a:r>
            <a:r>
              <a:rPr lang="en-US" sz="7653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568966" y="8128011"/>
            <a:ext cx="5411807" cy="1130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01"/>
              </a:lnSpc>
            </a:pPr>
            <a:r>
              <a:rPr lang="en-US" sz="7653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 3,000 บาท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861258" y="-727624"/>
            <a:ext cx="8158617" cy="3575599"/>
            <a:chOff x="0" y="0"/>
            <a:chExt cx="1455516" cy="6378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t="-26010" b="-2601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3561450" y="-809961"/>
            <a:ext cx="4612179" cy="3862529"/>
            <a:chOff x="0" y="0"/>
            <a:chExt cx="812800" cy="680690"/>
          </a:xfrm>
        </p:grpSpPr>
        <p:sp>
          <p:nvSpPr>
            <p:cNvPr id="11" name="Freeform 11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27696" y="-366150"/>
            <a:ext cx="15897891" cy="3932206"/>
            <a:chOff x="0" y="0"/>
            <a:chExt cx="1437638" cy="355587"/>
          </a:xfrm>
        </p:grpSpPr>
        <p:sp>
          <p:nvSpPr>
            <p:cNvPr id="14" name="Freeform 14"/>
            <p:cNvSpPr/>
            <p:nvPr/>
          </p:nvSpPr>
          <p:spPr>
            <a:xfrm>
              <a:off x="5749" y="0"/>
              <a:ext cx="1426140" cy="355587"/>
            </a:xfrm>
            <a:custGeom>
              <a:avLst/>
              <a:gdLst/>
              <a:ahLst/>
              <a:cxnLst/>
              <a:rect l="l" t="t" r="r" b="b"/>
              <a:pathLst>
                <a:path w="1426140" h="355587">
                  <a:moveTo>
                    <a:pt x="1214080" y="0"/>
                  </a:moveTo>
                  <a:lnTo>
                    <a:pt x="8860" y="0"/>
                  </a:lnTo>
                  <a:cubicBezTo>
                    <a:pt x="5838" y="0"/>
                    <a:pt x="3045" y="1609"/>
                    <a:pt x="1528" y="4223"/>
                  </a:cubicBezTo>
                  <a:cubicBezTo>
                    <a:pt x="11" y="6837"/>
                    <a:pt x="0" y="10060"/>
                    <a:pt x="1499" y="12684"/>
                  </a:cubicBezTo>
                  <a:lnTo>
                    <a:pt x="190203" y="342903"/>
                  </a:lnTo>
                  <a:cubicBezTo>
                    <a:pt x="194685" y="350747"/>
                    <a:pt x="203026" y="355587"/>
                    <a:pt x="212060" y="355587"/>
                  </a:cubicBezTo>
                  <a:lnTo>
                    <a:pt x="1417280" y="355587"/>
                  </a:lnTo>
                  <a:cubicBezTo>
                    <a:pt x="1420302" y="355587"/>
                    <a:pt x="1423096" y="353979"/>
                    <a:pt x="1424613" y="351365"/>
                  </a:cubicBezTo>
                  <a:cubicBezTo>
                    <a:pt x="1426130" y="348751"/>
                    <a:pt x="1426140" y="345527"/>
                    <a:pt x="1424641" y="342903"/>
                  </a:cubicBezTo>
                  <a:lnTo>
                    <a:pt x="1235938" y="12684"/>
                  </a:lnTo>
                  <a:cubicBezTo>
                    <a:pt x="1231456" y="4841"/>
                    <a:pt x="1223114" y="0"/>
                    <a:pt x="121408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2513844" flipH="1">
            <a:off x="14211410" y="-822886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805410" y="52284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AutoShape 19"/>
          <p:cNvSpPr/>
          <p:nvPr/>
        </p:nvSpPr>
        <p:spPr>
          <a:xfrm>
            <a:off x="4191867" y="9671885"/>
            <a:ext cx="8980304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Freeform 20"/>
          <p:cNvSpPr/>
          <p:nvPr/>
        </p:nvSpPr>
        <p:spPr>
          <a:xfrm>
            <a:off x="16364874" y="7500569"/>
            <a:ext cx="2108581" cy="2003152"/>
          </a:xfrm>
          <a:custGeom>
            <a:avLst/>
            <a:gdLst/>
            <a:ahLst/>
            <a:cxnLst/>
            <a:rect l="l" t="t" r="r" b="b"/>
            <a:pathLst>
              <a:path w="2108581" h="2003152">
                <a:moveTo>
                  <a:pt x="0" y="0"/>
                </a:moveTo>
                <a:lnTo>
                  <a:pt x="2108581" y="0"/>
                </a:lnTo>
                <a:lnTo>
                  <a:pt x="2108581" y="2003151"/>
                </a:lnTo>
                <a:lnTo>
                  <a:pt x="0" y="20031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297359" y="894169"/>
            <a:ext cx="10067516" cy="1240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24"/>
              </a:lnSpc>
            </a:pPr>
            <a:r>
              <a:rPr lang="en-US" sz="6000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ค่า</a:t>
            </a:r>
            <a:r>
              <a:rPr lang="th-TH" sz="6000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ธรรมเนียม</a:t>
            </a:r>
            <a:r>
              <a:rPr lang="en-US" sz="6000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รับสมัคร</a:t>
            </a:r>
            <a:endParaRPr lang="en-US" sz="60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1244601" y="3138928"/>
            <a:ext cx="15443199" cy="2759027"/>
            <a:chOff x="1" y="0"/>
            <a:chExt cx="18534226" cy="3678702"/>
          </a:xfrm>
        </p:grpSpPr>
        <p:grpSp>
          <p:nvGrpSpPr>
            <p:cNvPr id="23" name="Group 23"/>
            <p:cNvGrpSpPr/>
            <p:nvPr/>
          </p:nvGrpSpPr>
          <p:grpSpPr>
            <a:xfrm>
              <a:off x="421630" y="0"/>
              <a:ext cx="18112597" cy="1689052"/>
              <a:chOff x="0" y="0"/>
              <a:chExt cx="3577797" cy="33364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3577797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3577797" h="333640">
                    <a:moveTo>
                      <a:pt x="29065" y="0"/>
                    </a:moveTo>
                    <a:lnTo>
                      <a:pt x="3548732" y="0"/>
                    </a:lnTo>
                    <a:cubicBezTo>
                      <a:pt x="3564784" y="0"/>
                      <a:pt x="3577797" y="13013"/>
                      <a:pt x="3577797" y="29065"/>
                    </a:cubicBezTo>
                    <a:lnTo>
                      <a:pt x="3577797" y="304574"/>
                    </a:lnTo>
                    <a:cubicBezTo>
                      <a:pt x="3577797" y="312283"/>
                      <a:pt x="3574735" y="319676"/>
                      <a:pt x="3569284" y="325127"/>
                    </a:cubicBezTo>
                    <a:cubicBezTo>
                      <a:pt x="3563833" y="330578"/>
                      <a:pt x="3556440" y="333640"/>
                      <a:pt x="3548732" y="333640"/>
                    </a:cubicBezTo>
                    <a:lnTo>
                      <a:pt x="29065" y="333640"/>
                    </a:lnTo>
                    <a:cubicBezTo>
                      <a:pt x="13013" y="333640"/>
                      <a:pt x="0" y="320627"/>
                      <a:pt x="0" y="304574"/>
                    </a:cubicBezTo>
                    <a:lnTo>
                      <a:pt x="0" y="29065"/>
                    </a:lnTo>
                    <a:cubicBezTo>
                      <a:pt x="0" y="13013"/>
                      <a:pt x="13013" y="0"/>
                      <a:pt x="29065" y="0"/>
                    </a:cubicBez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3577797" cy="400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6" name="AutoShape 26"/>
            <p:cNvSpPr/>
            <p:nvPr/>
          </p:nvSpPr>
          <p:spPr>
            <a:xfrm>
              <a:off x="5467501" y="3678702"/>
              <a:ext cx="11973738" cy="0"/>
            </a:xfrm>
            <a:prstGeom prst="line">
              <a:avLst/>
            </a:prstGeom>
            <a:ln w="25400" cap="flat">
              <a:solidFill>
                <a:srgbClr val="23403D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7" name="Group 27"/>
            <p:cNvGrpSpPr/>
            <p:nvPr/>
          </p:nvGrpSpPr>
          <p:grpSpPr>
            <a:xfrm rot="5400000">
              <a:off x="-47511" y="481772"/>
              <a:ext cx="760183" cy="665160"/>
              <a:chOff x="0" y="0"/>
              <a:chExt cx="812800" cy="711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53434" y="78802"/>
                <a:ext cx="705932" cy="632398"/>
              </a:xfrm>
              <a:custGeom>
                <a:avLst/>
                <a:gdLst/>
                <a:ahLst/>
                <a:cxnLst/>
                <a:rect l="l" t="t" r="r" b="b"/>
                <a:pathLst>
                  <a:path w="705932" h="632398">
                    <a:moveTo>
                      <a:pt x="420337" y="39097"/>
                    </a:moveTo>
                    <a:lnTo>
                      <a:pt x="691995" y="514499"/>
                    </a:lnTo>
                    <a:cubicBezTo>
                      <a:pt x="705932" y="538888"/>
                      <a:pt x="705832" y="568853"/>
                      <a:pt x="691732" y="593149"/>
                    </a:cubicBezTo>
                    <a:cubicBezTo>
                      <a:pt x="677633" y="617445"/>
                      <a:pt x="651666" y="632398"/>
                      <a:pt x="623575" y="632398"/>
                    </a:cubicBezTo>
                    <a:lnTo>
                      <a:pt x="82357" y="632398"/>
                    </a:lnTo>
                    <a:cubicBezTo>
                      <a:pt x="54266" y="632398"/>
                      <a:pt x="28299" y="617445"/>
                      <a:pt x="14200" y="593149"/>
                    </a:cubicBezTo>
                    <a:cubicBezTo>
                      <a:pt x="100" y="568853"/>
                      <a:pt x="0" y="538888"/>
                      <a:pt x="13937" y="514499"/>
                    </a:cubicBezTo>
                    <a:lnTo>
                      <a:pt x="285595" y="39097"/>
                    </a:lnTo>
                    <a:cubicBezTo>
                      <a:pt x="299410" y="14921"/>
                      <a:pt x="325121" y="0"/>
                      <a:pt x="352966" y="0"/>
                    </a:cubicBezTo>
                    <a:cubicBezTo>
                      <a:pt x="380811" y="0"/>
                      <a:pt x="406522" y="14921"/>
                      <a:pt x="420337" y="39097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7851" tIns="57851" rIns="57851" bIns="57851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3089134" y="1981116"/>
              <a:ext cx="1856282" cy="1366687"/>
            </a:xfrm>
            <a:custGeom>
              <a:avLst/>
              <a:gdLst/>
              <a:ahLst/>
              <a:cxnLst/>
              <a:rect l="l" t="t" r="r" b="b"/>
              <a:pathLst>
                <a:path w="1856282" h="1366687">
                  <a:moveTo>
                    <a:pt x="0" y="0"/>
                  </a:moveTo>
                  <a:lnTo>
                    <a:pt x="1856281" y="0"/>
                  </a:lnTo>
                  <a:lnTo>
                    <a:pt x="1856281" y="1366687"/>
                  </a:lnTo>
                  <a:lnTo>
                    <a:pt x="0" y="1366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5467501" y="1671798"/>
              <a:ext cx="7981187" cy="1815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1785"/>
                </a:lnSpc>
              </a:pPr>
              <a:r>
                <a:rPr lang="en-US" sz="5892" b="1" dirty="0" err="1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จำนวน</a:t>
              </a:r>
              <a:r>
                <a:rPr lang="en-US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th-TH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5</a:t>
              </a:r>
              <a:r>
                <a:rPr lang="en-US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,000 </a:t>
              </a:r>
              <a:r>
                <a:rPr lang="en-US" sz="5892" b="1" dirty="0" err="1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บาท</a:t>
              </a:r>
              <a:r>
                <a:rPr lang="en-US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62811" y="346367"/>
              <a:ext cx="16381719" cy="1195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40"/>
                </a:lnSpc>
              </a:pPr>
              <a:r>
                <a:rPr lang="en-US" sz="6035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ผู้สมัคร</a:t>
              </a:r>
              <a:r>
                <a:rPr lang="en-US" sz="6035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035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นายกเทศมนตรีตำบล</a:t>
              </a:r>
              <a:r>
                <a:rPr lang="en-US" sz="6035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44601" y="6783780"/>
            <a:ext cx="13900669" cy="2759027"/>
            <a:chOff x="1" y="0"/>
            <a:chExt cx="18534226" cy="3678702"/>
          </a:xfrm>
        </p:grpSpPr>
        <p:grpSp>
          <p:nvGrpSpPr>
            <p:cNvPr id="34" name="Group 34"/>
            <p:cNvGrpSpPr/>
            <p:nvPr/>
          </p:nvGrpSpPr>
          <p:grpSpPr>
            <a:xfrm>
              <a:off x="421630" y="0"/>
              <a:ext cx="18112597" cy="1689052"/>
              <a:chOff x="0" y="0"/>
              <a:chExt cx="3577797" cy="33364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3577797" cy="333640"/>
              </a:xfrm>
              <a:custGeom>
                <a:avLst/>
                <a:gdLst/>
                <a:ahLst/>
                <a:cxnLst/>
                <a:rect l="l" t="t" r="r" b="b"/>
                <a:pathLst>
                  <a:path w="3577797" h="333640">
                    <a:moveTo>
                      <a:pt x="29065" y="0"/>
                    </a:moveTo>
                    <a:lnTo>
                      <a:pt x="3548732" y="0"/>
                    </a:lnTo>
                    <a:cubicBezTo>
                      <a:pt x="3564784" y="0"/>
                      <a:pt x="3577797" y="13013"/>
                      <a:pt x="3577797" y="29065"/>
                    </a:cubicBezTo>
                    <a:lnTo>
                      <a:pt x="3577797" y="304574"/>
                    </a:lnTo>
                    <a:cubicBezTo>
                      <a:pt x="3577797" y="312283"/>
                      <a:pt x="3574735" y="319676"/>
                      <a:pt x="3569284" y="325127"/>
                    </a:cubicBezTo>
                    <a:cubicBezTo>
                      <a:pt x="3563833" y="330578"/>
                      <a:pt x="3556440" y="333640"/>
                      <a:pt x="3548732" y="333640"/>
                    </a:cubicBezTo>
                    <a:lnTo>
                      <a:pt x="29065" y="333640"/>
                    </a:lnTo>
                    <a:cubicBezTo>
                      <a:pt x="13013" y="333640"/>
                      <a:pt x="0" y="320627"/>
                      <a:pt x="0" y="304574"/>
                    </a:cubicBezTo>
                    <a:lnTo>
                      <a:pt x="0" y="29065"/>
                    </a:lnTo>
                    <a:cubicBezTo>
                      <a:pt x="0" y="13013"/>
                      <a:pt x="13013" y="0"/>
                      <a:pt x="29065" y="0"/>
                    </a:cubicBez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66675"/>
                <a:ext cx="3577797" cy="400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7" name="AutoShape 37"/>
            <p:cNvSpPr/>
            <p:nvPr/>
          </p:nvSpPr>
          <p:spPr>
            <a:xfrm>
              <a:off x="5467501" y="3678702"/>
              <a:ext cx="11973738" cy="0"/>
            </a:xfrm>
            <a:prstGeom prst="line">
              <a:avLst/>
            </a:prstGeom>
            <a:ln w="25400" cap="flat">
              <a:solidFill>
                <a:srgbClr val="23403D">
                  <a:alpha val="49804"/>
                </a:srgbClr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8" name="Group 38"/>
            <p:cNvGrpSpPr/>
            <p:nvPr/>
          </p:nvGrpSpPr>
          <p:grpSpPr>
            <a:xfrm rot="5400000">
              <a:off x="-47511" y="481772"/>
              <a:ext cx="760183" cy="665160"/>
              <a:chOff x="0" y="0"/>
              <a:chExt cx="812800" cy="7112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53434" y="78802"/>
                <a:ext cx="705932" cy="632398"/>
              </a:xfrm>
              <a:custGeom>
                <a:avLst/>
                <a:gdLst/>
                <a:ahLst/>
                <a:cxnLst/>
                <a:rect l="l" t="t" r="r" b="b"/>
                <a:pathLst>
                  <a:path w="705932" h="632398">
                    <a:moveTo>
                      <a:pt x="420337" y="39097"/>
                    </a:moveTo>
                    <a:lnTo>
                      <a:pt x="691995" y="514499"/>
                    </a:lnTo>
                    <a:cubicBezTo>
                      <a:pt x="705932" y="538888"/>
                      <a:pt x="705832" y="568853"/>
                      <a:pt x="691732" y="593149"/>
                    </a:cubicBezTo>
                    <a:cubicBezTo>
                      <a:pt x="677633" y="617445"/>
                      <a:pt x="651666" y="632398"/>
                      <a:pt x="623575" y="632398"/>
                    </a:cubicBezTo>
                    <a:lnTo>
                      <a:pt x="82357" y="632398"/>
                    </a:lnTo>
                    <a:cubicBezTo>
                      <a:pt x="54266" y="632398"/>
                      <a:pt x="28299" y="617445"/>
                      <a:pt x="14200" y="593149"/>
                    </a:cubicBezTo>
                    <a:cubicBezTo>
                      <a:pt x="100" y="568853"/>
                      <a:pt x="0" y="538888"/>
                      <a:pt x="13937" y="514499"/>
                    </a:cubicBezTo>
                    <a:lnTo>
                      <a:pt x="285595" y="39097"/>
                    </a:lnTo>
                    <a:cubicBezTo>
                      <a:pt x="299410" y="14921"/>
                      <a:pt x="325121" y="0"/>
                      <a:pt x="352966" y="0"/>
                    </a:cubicBezTo>
                    <a:cubicBezTo>
                      <a:pt x="380811" y="0"/>
                      <a:pt x="406522" y="14921"/>
                      <a:pt x="420337" y="39097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7851" tIns="57851" rIns="57851" bIns="57851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41" name="Freeform 41"/>
            <p:cNvSpPr/>
            <p:nvPr/>
          </p:nvSpPr>
          <p:spPr>
            <a:xfrm>
              <a:off x="3089134" y="1981116"/>
              <a:ext cx="1856282" cy="1366687"/>
            </a:xfrm>
            <a:custGeom>
              <a:avLst/>
              <a:gdLst/>
              <a:ahLst/>
              <a:cxnLst/>
              <a:rect l="l" t="t" r="r" b="b"/>
              <a:pathLst>
                <a:path w="1856282" h="1366687">
                  <a:moveTo>
                    <a:pt x="0" y="0"/>
                  </a:moveTo>
                  <a:lnTo>
                    <a:pt x="1856281" y="0"/>
                  </a:lnTo>
                  <a:lnTo>
                    <a:pt x="1856281" y="1366687"/>
                  </a:lnTo>
                  <a:lnTo>
                    <a:pt x="0" y="1366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5467501" y="1671798"/>
              <a:ext cx="11973738" cy="18155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1785"/>
                </a:lnSpc>
              </a:pPr>
              <a:r>
                <a:rPr lang="en-US" sz="5892" b="1" dirty="0" err="1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จำนวน</a:t>
              </a:r>
              <a:r>
                <a:rPr lang="en-US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th-TH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2</a:t>
              </a:r>
              <a:r>
                <a:rPr lang="en-US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,000 </a:t>
              </a:r>
              <a:r>
                <a:rPr lang="en-US" sz="5892" b="1" dirty="0" err="1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บาท</a:t>
              </a:r>
              <a:r>
                <a:rPr lang="en-US" sz="5892" b="1" dirty="0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262811" y="346367"/>
              <a:ext cx="16381719" cy="1195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40"/>
                </a:lnSpc>
              </a:pPr>
              <a:r>
                <a:rPr lang="en-US" sz="6035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ผู้สมัคร</a:t>
              </a:r>
              <a:r>
                <a:rPr lang="en-US" sz="6035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  <a:r>
                <a:rPr lang="en-US" sz="6035" b="1" dirty="0" err="1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สมาชิกสภาเทศบาลตำบล</a:t>
              </a:r>
              <a:r>
                <a:rPr lang="en-US" sz="6035" b="1" dirty="0">
                  <a:solidFill>
                    <a:srgbClr val="000000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720580" cy="10287000"/>
          </a:xfrm>
          <a:custGeom>
            <a:avLst/>
            <a:gdLst/>
            <a:ahLst/>
            <a:cxnLst/>
            <a:rect l="l" t="t" r="r" b="b"/>
            <a:pathLst>
              <a:path w="16720580" h="10287000">
                <a:moveTo>
                  <a:pt x="0" y="0"/>
                </a:moveTo>
                <a:lnTo>
                  <a:pt x="16720580" y="0"/>
                </a:lnTo>
                <a:lnTo>
                  <a:pt x="16720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9" b="-180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432348" y="6004523"/>
            <a:ext cx="6699449" cy="6507554"/>
            <a:chOff x="0" y="0"/>
            <a:chExt cx="8932598" cy="8676739"/>
          </a:xfrm>
        </p:grpSpPr>
        <p:grpSp>
          <p:nvGrpSpPr>
            <p:cNvPr id="4" name="Group 4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710887">
            <a:off x="16023381" y="-2791339"/>
            <a:ext cx="6699449" cy="6507554"/>
            <a:chOff x="0" y="0"/>
            <a:chExt cx="8932598" cy="8676739"/>
          </a:xfrm>
        </p:grpSpPr>
        <p:grpSp>
          <p:nvGrpSpPr>
            <p:cNvPr id="9" name="Group 9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400800" y="3047870"/>
            <a:ext cx="21147006" cy="7269283"/>
          </a:xfrm>
          <a:custGeom>
            <a:avLst/>
            <a:gdLst/>
            <a:ahLst/>
            <a:cxnLst/>
            <a:rect l="l" t="t" r="r" b="b"/>
            <a:pathLst>
              <a:path w="21147006" h="7269283">
                <a:moveTo>
                  <a:pt x="21147006" y="0"/>
                </a:moveTo>
                <a:lnTo>
                  <a:pt x="0" y="0"/>
                </a:lnTo>
                <a:lnTo>
                  <a:pt x="0" y="7269283"/>
                </a:lnTo>
                <a:lnTo>
                  <a:pt x="21147006" y="7269283"/>
                </a:lnTo>
                <a:lnTo>
                  <a:pt x="21147006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97013" y="-1335915"/>
            <a:ext cx="5555395" cy="2218077"/>
            <a:chOff x="0" y="0"/>
            <a:chExt cx="890604" cy="355587"/>
          </a:xfrm>
        </p:grpSpPr>
        <p:sp>
          <p:nvSpPr>
            <p:cNvPr id="4" name="Freeform 4"/>
            <p:cNvSpPr/>
            <p:nvPr/>
          </p:nvSpPr>
          <p:spPr>
            <a:xfrm>
              <a:off x="10968" y="0"/>
              <a:ext cx="868668" cy="355587"/>
            </a:xfrm>
            <a:custGeom>
              <a:avLst/>
              <a:gdLst/>
              <a:ahLst/>
              <a:cxnLst/>
              <a:rect l="l" t="t" r="r" b="b"/>
              <a:pathLst>
                <a:path w="868668" h="355587">
                  <a:moveTo>
                    <a:pt x="648564" y="0"/>
                  </a:moveTo>
                  <a:lnTo>
                    <a:pt x="16904" y="0"/>
                  </a:lnTo>
                  <a:cubicBezTo>
                    <a:pt x="11138" y="0"/>
                    <a:pt x="5808" y="3069"/>
                    <a:pt x="2914" y="8056"/>
                  </a:cubicBezTo>
                  <a:cubicBezTo>
                    <a:pt x="20" y="13043"/>
                    <a:pt x="0" y="19193"/>
                    <a:pt x="2861" y="24199"/>
                  </a:cubicBezTo>
                  <a:lnTo>
                    <a:pt x="178403" y="331388"/>
                  </a:lnTo>
                  <a:cubicBezTo>
                    <a:pt x="186955" y="346352"/>
                    <a:pt x="202869" y="355587"/>
                    <a:pt x="220104" y="355587"/>
                  </a:cubicBezTo>
                  <a:lnTo>
                    <a:pt x="851764" y="355587"/>
                  </a:lnTo>
                  <a:cubicBezTo>
                    <a:pt x="857530" y="355587"/>
                    <a:pt x="862860" y="352518"/>
                    <a:pt x="865754" y="347531"/>
                  </a:cubicBezTo>
                  <a:cubicBezTo>
                    <a:pt x="868647" y="342544"/>
                    <a:pt x="868668" y="336394"/>
                    <a:pt x="865807" y="331388"/>
                  </a:cubicBezTo>
                  <a:lnTo>
                    <a:pt x="690265" y="24199"/>
                  </a:lnTo>
                  <a:cubicBezTo>
                    <a:pt x="681713" y="9235"/>
                    <a:pt x="665799" y="0"/>
                    <a:pt x="648564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687404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559554" y="-485845"/>
            <a:ext cx="1860169" cy="1904610"/>
          </a:xfrm>
          <a:custGeom>
            <a:avLst/>
            <a:gdLst/>
            <a:ahLst/>
            <a:cxnLst/>
            <a:rect l="l" t="t" r="r" b="b"/>
            <a:pathLst>
              <a:path w="1860169" h="1904610">
                <a:moveTo>
                  <a:pt x="0" y="0"/>
                </a:moveTo>
                <a:lnTo>
                  <a:pt x="1860168" y="0"/>
                </a:lnTo>
                <a:lnTo>
                  <a:pt x="1860168" y="1904609"/>
                </a:lnTo>
                <a:lnTo>
                  <a:pt x="0" y="1904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92112" y="9973203"/>
            <a:ext cx="17956546" cy="2418629"/>
          </a:xfrm>
          <a:custGeom>
            <a:avLst/>
            <a:gdLst/>
            <a:ahLst/>
            <a:cxnLst/>
            <a:rect l="l" t="t" r="r" b="b"/>
            <a:pathLst>
              <a:path w="17956546" h="2418629">
                <a:moveTo>
                  <a:pt x="0" y="0"/>
                </a:moveTo>
                <a:lnTo>
                  <a:pt x="17956546" y="0"/>
                </a:lnTo>
                <a:lnTo>
                  <a:pt x="17956546" y="2418629"/>
                </a:lnTo>
                <a:lnTo>
                  <a:pt x="0" y="24186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8373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-3349299" y="-2840784"/>
            <a:ext cx="5823197" cy="5004310"/>
            <a:chOff x="0" y="0"/>
            <a:chExt cx="812800" cy="698500"/>
          </a:xfrm>
        </p:grpSpPr>
        <p:sp>
          <p:nvSpPr>
            <p:cNvPr id="10" name="Freeform 10"/>
            <p:cNvSpPr/>
            <p:nvPr/>
          </p:nvSpPr>
          <p:spPr>
            <a:xfrm>
              <a:off x="3829" y="0"/>
              <a:ext cx="805141" cy="698500"/>
            </a:xfrm>
            <a:custGeom>
              <a:avLst/>
              <a:gdLst/>
              <a:ahLst/>
              <a:cxnLst/>
              <a:rect l="l" t="t" r="r" b="b"/>
              <a:pathLst>
                <a:path w="805141" h="698500">
                  <a:moveTo>
                    <a:pt x="798942" y="366487"/>
                  </a:moveTo>
                  <a:lnTo>
                    <a:pt x="615800" y="681263"/>
                  </a:lnTo>
                  <a:cubicBezTo>
                    <a:pt x="609591" y="691935"/>
                    <a:pt x="598175" y="698500"/>
                    <a:pt x="585829" y="698500"/>
                  </a:cubicBezTo>
                  <a:lnTo>
                    <a:pt x="219313" y="698500"/>
                  </a:lnTo>
                  <a:cubicBezTo>
                    <a:pt x="206967" y="698500"/>
                    <a:pt x="195551" y="691935"/>
                    <a:pt x="189342" y="681263"/>
                  </a:cubicBezTo>
                  <a:lnTo>
                    <a:pt x="6200" y="366487"/>
                  </a:lnTo>
                  <a:cubicBezTo>
                    <a:pt x="0" y="355832"/>
                    <a:pt x="0" y="342668"/>
                    <a:pt x="6200" y="332013"/>
                  </a:cubicBezTo>
                  <a:lnTo>
                    <a:pt x="189342" y="17237"/>
                  </a:lnTo>
                  <a:cubicBezTo>
                    <a:pt x="195551" y="6565"/>
                    <a:pt x="206967" y="0"/>
                    <a:pt x="219313" y="0"/>
                  </a:cubicBezTo>
                  <a:lnTo>
                    <a:pt x="585829" y="0"/>
                  </a:lnTo>
                  <a:cubicBezTo>
                    <a:pt x="598175" y="0"/>
                    <a:pt x="609591" y="6565"/>
                    <a:pt x="615800" y="17237"/>
                  </a:cubicBezTo>
                  <a:lnTo>
                    <a:pt x="798942" y="332013"/>
                  </a:lnTo>
                  <a:cubicBezTo>
                    <a:pt x="805142" y="342668"/>
                    <a:pt x="805142" y="355832"/>
                    <a:pt x="798942" y="366487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23737" y="1951548"/>
            <a:ext cx="8061370" cy="8061370"/>
          </a:xfrm>
          <a:custGeom>
            <a:avLst/>
            <a:gdLst/>
            <a:ahLst/>
            <a:cxnLst/>
            <a:rect l="l" t="t" r="r" b="b"/>
            <a:pathLst>
              <a:path w="8061370" h="8061370">
                <a:moveTo>
                  <a:pt x="0" y="0"/>
                </a:moveTo>
                <a:lnTo>
                  <a:pt x="8061370" y="0"/>
                </a:lnTo>
                <a:lnTo>
                  <a:pt x="8061370" y="8061370"/>
                </a:lnTo>
                <a:lnTo>
                  <a:pt x="0" y="80613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886505" y="684900"/>
            <a:ext cx="6951129" cy="8426505"/>
            <a:chOff x="0" y="0"/>
            <a:chExt cx="812800" cy="98531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985317"/>
            </a:xfrm>
            <a:custGeom>
              <a:avLst/>
              <a:gdLst/>
              <a:ahLst/>
              <a:cxnLst/>
              <a:rect l="l" t="t" r="r" b="b"/>
              <a:pathLst>
                <a:path w="812800" h="985317">
                  <a:moveTo>
                    <a:pt x="406400" y="0"/>
                  </a:moveTo>
                  <a:cubicBezTo>
                    <a:pt x="181951" y="0"/>
                    <a:pt x="0" y="220571"/>
                    <a:pt x="0" y="492658"/>
                  </a:cubicBezTo>
                  <a:cubicBezTo>
                    <a:pt x="0" y="764746"/>
                    <a:pt x="181951" y="985317"/>
                    <a:pt x="406400" y="985317"/>
                  </a:cubicBezTo>
                  <a:cubicBezTo>
                    <a:pt x="630849" y="985317"/>
                    <a:pt x="812800" y="764746"/>
                    <a:pt x="812800" y="492658"/>
                  </a:cubicBezTo>
                  <a:cubicBezTo>
                    <a:pt x="812800" y="22057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25698"/>
              <a:ext cx="660400" cy="867245"/>
            </a:xfrm>
            <a:prstGeom prst="rect">
              <a:avLst/>
            </a:prstGeom>
          </p:spPr>
          <p:txBody>
            <a:bodyPr lIns="122138" tIns="122138" rIns="122138" bIns="122138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340759" y="2189424"/>
            <a:ext cx="7409068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โดย</a:t>
            </a:r>
            <a:endParaRPr lang="en-US" sz="6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8186161" y="-371954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8095911" y="5763792"/>
            <a:ext cx="10004753" cy="2193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22"/>
              </a:lnSpc>
            </a:pPr>
            <a:r>
              <a:rPr lang="th-TH" sz="4768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หัวหน้ากลุ่มงานจัดการเลือกตั้งและ</a:t>
            </a:r>
          </a:p>
          <a:p>
            <a:pPr algn="ctr">
              <a:lnSpc>
                <a:spcPts val="5722"/>
              </a:lnSpc>
            </a:pPr>
            <a:r>
              <a:rPr lang="th-TH" sz="4768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การมีส่วนร่วม</a:t>
            </a:r>
          </a:p>
          <a:p>
            <a:pPr algn="ctr">
              <a:lnSpc>
                <a:spcPts val="5722"/>
              </a:lnSpc>
            </a:pPr>
            <a:r>
              <a:rPr lang="th-TH" sz="4768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สนง.กกต.จว.นครพนม</a:t>
            </a:r>
            <a:endParaRPr lang="en-US" sz="4768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781112" y="4396585"/>
            <a:ext cx="8782701" cy="117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6"/>
              </a:lnSpc>
            </a:pPr>
            <a:r>
              <a:rPr lang="th-TH" sz="7705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สุปรียา ธกูลสวัสดิ์</a:t>
            </a:r>
            <a:endParaRPr lang="en-US" sz="7705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0" y="78377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32348" y="6004523"/>
            <a:ext cx="6699449" cy="6507554"/>
            <a:chOff x="0" y="0"/>
            <a:chExt cx="8932598" cy="8676739"/>
          </a:xfrm>
        </p:grpSpPr>
        <p:grpSp>
          <p:nvGrpSpPr>
            <p:cNvPr id="3" name="Group 3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710887">
            <a:off x="16023381" y="-2791339"/>
            <a:ext cx="6699449" cy="6507554"/>
            <a:chOff x="0" y="0"/>
            <a:chExt cx="8932598" cy="8676739"/>
          </a:xfrm>
        </p:grpSpPr>
        <p:grpSp>
          <p:nvGrpSpPr>
            <p:cNvPr id="8" name="Group 8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0" y="0"/>
            <a:ext cx="16136471" cy="10287000"/>
          </a:xfrm>
          <a:custGeom>
            <a:avLst/>
            <a:gdLst/>
            <a:ahLst/>
            <a:cxnLst/>
            <a:rect l="l" t="t" r="r" b="b"/>
            <a:pathLst>
              <a:path w="16136471" h="10287000">
                <a:moveTo>
                  <a:pt x="0" y="0"/>
                </a:moveTo>
                <a:lnTo>
                  <a:pt x="16136471" y="0"/>
                </a:lnTo>
                <a:lnTo>
                  <a:pt x="161364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342356" y="-442731"/>
            <a:ext cx="6243864" cy="2384995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4638" y="0"/>
              <a:ext cx="901644" cy="355587"/>
            </a:xfrm>
            <a:custGeom>
              <a:avLst/>
              <a:gdLst/>
              <a:ahLst/>
              <a:cxnLst/>
              <a:rect l="l" t="t" r="r" b="b"/>
              <a:pathLst>
                <a:path w="901644" h="355587">
                  <a:moveTo>
                    <a:pt x="675884" y="0"/>
                  </a:moveTo>
                  <a:lnTo>
                    <a:pt x="22560" y="0"/>
                  </a:lnTo>
                  <a:cubicBezTo>
                    <a:pt x="14865" y="0"/>
                    <a:pt x="7752" y="4096"/>
                    <a:pt x="3889" y="10752"/>
                  </a:cubicBezTo>
                  <a:cubicBezTo>
                    <a:pt x="27" y="17407"/>
                    <a:pt x="0" y="25615"/>
                    <a:pt x="3818" y="32296"/>
                  </a:cubicBezTo>
                  <a:lnTo>
                    <a:pt x="170106" y="323291"/>
                  </a:lnTo>
                  <a:cubicBezTo>
                    <a:pt x="181519" y="343262"/>
                    <a:pt x="202758" y="355587"/>
                    <a:pt x="225760" y="355587"/>
                  </a:cubicBezTo>
                  <a:lnTo>
                    <a:pt x="879084" y="355587"/>
                  </a:lnTo>
                  <a:cubicBezTo>
                    <a:pt x="886779" y="355587"/>
                    <a:pt x="893892" y="351491"/>
                    <a:pt x="897754" y="344836"/>
                  </a:cubicBezTo>
                  <a:cubicBezTo>
                    <a:pt x="901617" y="338180"/>
                    <a:pt x="901644" y="329972"/>
                    <a:pt x="897826" y="323291"/>
                  </a:cubicBezTo>
                  <a:lnTo>
                    <a:pt x="731538" y="32296"/>
                  </a:lnTo>
                  <a:cubicBezTo>
                    <a:pt x="720125" y="12325"/>
                    <a:pt x="698886" y="0"/>
                    <a:pt x="675884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602002" y="-2859858"/>
            <a:ext cx="18379715" cy="3264252"/>
            <a:chOff x="0" y="0"/>
            <a:chExt cx="1673415" cy="297200"/>
          </a:xfrm>
        </p:grpSpPr>
        <p:sp>
          <p:nvSpPr>
            <p:cNvPr id="8" name="Freeform 8"/>
            <p:cNvSpPr/>
            <p:nvPr/>
          </p:nvSpPr>
          <p:spPr>
            <a:xfrm>
              <a:off x="6516" y="0"/>
              <a:ext cx="1660384" cy="297200"/>
            </a:xfrm>
            <a:custGeom>
              <a:avLst/>
              <a:gdLst/>
              <a:ahLst/>
              <a:cxnLst/>
              <a:rect l="l" t="t" r="r" b="b"/>
              <a:pathLst>
                <a:path w="1660384" h="297200">
                  <a:moveTo>
                    <a:pt x="211427" y="0"/>
                  </a:moveTo>
                  <a:lnTo>
                    <a:pt x="1652157" y="0"/>
                  </a:lnTo>
                  <a:cubicBezTo>
                    <a:pt x="1655042" y="0"/>
                    <a:pt x="1657691" y="1597"/>
                    <a:pt x="1659037" y="4149"/>
                  </a:cubicBezTo>
                  <a:cubicBezTo>
                    <a:pt x="1660384" y="6701"/>
                    <a:pt x="1660207" y="9788"/>
                    <a:pt x="1658579" y="12170"/>
                  </a:cubicBezTo>
                  <a:lnTo>
                    <a:pt x="1472020" y="285030"/>
                  </a:lnTo>
                  <a:cubicBezTo>
                    <a:pt x="1466813" y="292646"/>
                    <a:pt x="1458182" y="297200"/>
                    <a:pt x="1448957" y="297200"/>
                  </a:cubicBezTo>
                  <a:lnTo>
                    <a:pt x="8227" y="297200"/>
                  </a:lnTo>
                  <a:cubicBezTo>
                    <a:pt x="5341" y="297200"/>
                    <a:pt x="2693" y="295603"/>
                    <a:pt x="1346" y="293051"/>
                  </a:cubicBezTo>
                  <a:cubicBezTo>
                    <a:pt x="0" y="290499"/>
                    <a:pt x="176" y="287412"/>
                    <a:pt x="1805" y="285030"/>
                  </a:cubicBezTo>
                  <a:lnTo>
                    <a:pt x="188363" y="12170"/>
                  </a:lnTo>
                  <a:cubicBezTo>
                    <a:pt x="193570" y="4554"/>
                    <a:pt x="202201" y="0"/>
                    <a:pt x="211427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363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98501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8425" y="404394"/>
            <a:ext cx="8100534" cy="9568281"/>
          </a:xfrm>
          <a:custGeom>
            <a:avLst/>
            <a:gdLst/>
            <a:ahLst/>
            <a:cxnLst/>
            <a:rect l="l" t="t" r="r" b="b"/>
            <a:pathLst>
              <a:path w="8100534" h="9568281">
                <a:moveTo>
                  <a:pt x="0" y="0"/>
                </a:moveTo>
                <a:lnTo>
                  <a:pt x="8100534" y="0"/>
                </a:lnTo>
                <a:lnTo>
                  <a:pt x="8100534" y="9568281"/>
                </a:lnTo>
                <a:lnTo>
                  <a:pt x="0" y="95682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330" b="-1104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44000" y="404394"/>
            <a:ext cx="7746660" cy="9568281"/>
          </a:xfrm>
          <a:custGeom>
            <a:avLst/>
            <a:gdLst/>
            <a:ahLst/>
            <a:cxnLst/>
            <a:rect l="l" t="t" r="r" b="b"/>
            <a:pathLst>
              <a:path w="7746660" h="9568281">
                <a:moveTo>
                  <a:pt x="0" y="0"/>
                </a:moveTo>
                <a:lnTo>
                  <a:pt x="7746660" y="0"/>
                </a:lnTo>
                <a:lnTo>
                  <a:pt x="7746660" y="9568281"/>
                </a:lnTo>
                <a:lnTo>
                  <a:pt x="0" y="956828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173" b="-7605"/>
            </a:stretch>
          </a:blipFill>
        </p:spPr>
      </p:sp>
      <p:grpSp>
        <p:nvGrpSpPr>
          <p:cNvPr id="16" name="Group 16"/>
          <p:cNvGrpSpPr/>
          <p:nvPr/>
        </p:nvGrpSpPr>
        <p:grpSpPr>
          <a:xfrm rot="-2605515">
            <a:off x="8105579" y="6892755"/>
            <a:ext cx="2145269" cy="1165542"/>
            <a:chOff x="0" y="0"/>
            <a:chExt cx="1130018" cy="6139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30018" cy="613948"/>
            </a:xfrm>
            <a:custGeom>
              <a:avLst/>
              <a:gdLst/>
              <a:ahLst/>
              <a:cxnLst/>
              <a:rect l="l" t="t" r="r" b="b"/>
              <a:pathLst>
                <a:path w="1130018" h="613948">
                  <a:moveTo>
                    <a:pt x="1130018" y="306974"/>
                  </a:moveTo>
                  <a:lnTo>
                    <a:pt x="723618" y="0"/>
                  </a:lnTo>
                  <a:lnTo>
                    <a:pt x="723618" y="203200"/>
                  </a:lnTo>
                  <a:lnTo>
                    <a:pt x="0" y="203200"/>
                  </a:lnTo>
                  <a:lnTo>
                    <a:pt x="0" y="410748"/>
                  </a:lnTo>
                  <a:lnTo>
                    <a:pt x="723618" y="410748"/>
                  </a:lnTo>
                  <a:lnTo>
                    <a:pt x="723618" y="613948"/>
                  </a:lnTo>
                  <a:lnTo>
                    <a:pt x="1130018" y="306974"/>
                  </a:lnTo>
                  <a:close/>
                </a:path>
              </a:pathLst>
            </a:custGeom>
            <a:solidFill>
              <a:srgbClr val="D41C1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136525"/>
              <a:ext cx="1028418" cy="274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645785" y="4953187"/>
            <a:ext cx="2629945" cy="2315355"/>
            <a:chOff x="0" y="0"/>
            <a:chExt cx="923236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3236" cy="812800"/>
            </a:xfrm>
            <a:custGeom>
              <a:avLst/>
              <a:gdLst/>
              <a:ahLst/>
              <a:cxnLst/>
              <a:rect l="l" t="t" r="r" b="b"/>
              <a:pathLst>
                <a:path w="923236" h="812800">
                  <a:moveTo>
                    <a:pt x="461618" y="0"/>
                  </a:moveTo>
                  <a:cubicBezTo>
                    <a:pt x="206673" y="0"/>
                    <a:pt x="0" y="181951"/>
                    <a:pt x="0" y="406400"/>
                  </a:cubicBezTo>
                  <a:cubicBezTo>
                    <a:pt x="0" y="630849"/>
                    <a:pt x="206673" y="812800"/>
                    <a:pt x="461618" y="812800"/>
                  </a:cubicBezTo>
                  <a:cubicBezTo>
                    <a:pt x="716563" y="812800"/>
                    <a:pt x="923236" y="630849"/>
                    <a:pt x="923236" y="406400"/>
                  </a:cubicBezTo>
                  <a:cubicBezTo>
                    <a:pt x="923236" y="181951"/>
                    <a:pt x="716563" y="0"/>
                    <a:pt x="4616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52400" cap="sq">
              <a:solidFill>
                <a:srgbClr val="D41C1C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86553" y="9525"/>
              <a:ext cx="750129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2248347"/>
            <a:chOff x="0" y="0"/>
            <a:chExt cx="1673415" cy="204705"/>
          </a:xfrm>
        </p:grpSpPr>
        <p:sp>
          <p:nvSpPr>
            <p:cNvPr id="8" name="Freeform 8"/>
            <p:cNvSpPr/>
            <p:nvPr/>
          </p:nvSpPr>
          <p:spPr>
            <a:xfrm>
              <a:off x="8123" y="0"/>
              <a:ext cx="1657169" cy="204705"/>
            </a:xfrm>
            <a:custGeom>
              <a:avLst/>
              <a:gdLst/>
              <a:ahLst/>
              <a:cxnLst/>
              <a:rect l="l" t="t" r="r" b="b"/>
              <a:pathLst>
                <a:path w="1657169" h="204705">
                  <a:moveTo>
                    <a:pt x="209820" y="0"/>
                  </a:moveTo>
                  <a:lnTo>
                    <a:pt x="1650550" y="0"/>
                  </a:lnTo>
                  <a:cubicBezTo>
                    <a:pt x="1653029" y="0"/>
                    <a:pt x="1655264" y="1491"/>
                    <a:pt x="1656217" y="3779"/>
                  </a:cubicBezTo>
                  <a:cubicBezTo>
                    <a:pt x="1657170" y="6067"/>
                    <a:pt x="1656653" y="8704"/>
                    <a:pt x="1654906" y="10463"/>
                  </a:cubicBezTo>
                  <a:lnTo>
                    <a:pt x="1472479" y="194242"/>
                  </a:lnTo>
                  <a:cubicBezTo>
                    <a:pt x="1465831" y="200939"/>
                    <a:pt x="1456786" y="204705"/>
                    <a:pt x="1447350" y="204705"/>
                  </a:cubicBezTo>
                  <a:lnTo>
                    <a:pt x="6620" y="204705"/>
                  </a:lnTo>
                  <a:cubicBezTo>
                    <a:pt x="4141" y="204705"/>
                    <a:pt x="1906" y="203214"/>
                    <a:pt x="953" y="200926"/>
                  </a:cubicBezTo>
                  <a:cubicBezTo>
                    <a:pt x="0" y="198638"/>
                    <a:pt x="517" y="196001"/>
                    <a:pt x="2263" y="194242"/>
                  </a:cubicBezTo>
                  <a:lnTo>
                    <a:pt x="184691" y="10463"/>
                  </a:lnTo>
                  <a:cubicBezTo>
                    <a:pt x="191338" y="3766"/>
                    <a:pt x="200384" y="0"/>
                    <a:pt x="209820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2713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63585" y="1868741"/>
            <a:ext cx="16230600" cy="784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</a:pP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ข้าพเจ้ายินยอมให้ผู้อำนวยการการเลือกตั้งประจำองค์กรปกครองส่วนท้องถิ่นเปิดเผย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หรือสำเนาใบสมัคร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เอกสารและหลักฐานประกอบการสมัคร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ตลอดจนข้อมูลเอกสารและหลักฐานใดๆ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ที่ข้าพเจ้าได้ให้ไว้ต่อผู้อำนวยการการเลือกตั้งประจำองค์กรปกครองส่วนท้องถิ่นได้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รวมทั้ง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ยินยอมให้หน่วยงานของรัฐ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เจ้าหน้าที่ของรัฐ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หน่วยงานเอกชน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ตลอดจนหน่วยงานและบุคคลอื่นใดที่มีข้อมูลข่าวสารของข้าพเจ้าหรือที่เกี่ยวข้องกับข้าพเจ้า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อยู่ในความครอบครอง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หรือควบคุมดูแลไม่ว่าจะเป็นข้อมูลข่าวสารส่วนบุคคลหรือข้อมูลข่าวสาร</a:t>
            </a:r>
            <a:r>
              <a:rPr lang="th-TH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ระเภทอื่นใดก็ตาม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สามารถดำเนินการ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เปิดเผยและสำเนาข้อมูลข่าวสารดังกล่าวทั้งหมด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ให้แก่ผู้อำนวยการการเลือกตั้งประจำองค์กรปกครองส่วนท้องถิ่น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และสำนักงานคณะกรรมการการเลือกตั้ง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เพื่อประโยชน์ในการสรรหาเป็นกรรมการการเลือกตั้งประจำองค์กรปกครอง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ส่วนท้องถิ่นได้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  <a:p>
            <a:pPr algn="l">
              <a:lnSpc>
                <a:spcPts val="4680"/>
              </a:lnSpc>
            </a:pP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ทั้งนี้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โดยให้ถือว่าเป็นการให้ความยินยอมทั้งกรณีทั่วไป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และตามกฎหมาย</a:t>
            </a:r>
            <a:endParaRPr lang="en-US" sz="407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680"/>
              </a:lnSpc>
            </a:pP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ว่าด้วยข้อมูลข่าวสาร</a:t>
            </a:r>
            <a:r>
              <a:rPr lang="en-US" sz="4070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7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ของราชการ</a:t>
            </a:r>
            <a:endParaRPr lang="en-US" sz="407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77508" y="1028700"/>
            <a:ext cx="2127171" cy="1933067"/>
          </a:xfrm>
          <a:custGeom>
            <a:avLst/>
            <a:gdLst/>
            <a:ahLst/>
            <a:cxnLst/>
            <a:rect l="l" t="t" r="r" b="b"/>
            <a:pathLst>
              <a:path w="2127171" h="1933067">
                <a:moveTo>
                  <a:pt x="0" y="0"/>
                </a:moveTo>
                <a:lnTo>
                  <a:pt x="2127171" y="0"/>
                </a:lnTo>
                <a:lnTo>
                  <a:pt x="2127171" y="1933067"/>
                </a:lnTo>
                <a:lnTo>
                  <a:pt x="0" y="1933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15982933" y="7880903"/>
            <a:ext cx="2127171" cy="1933067"/>
          </a:xfrm>
          <a:custGeom>
            <a:avLst/>
            <a:gdLst/>
            <a:ahLst/>
            <a:cxnLst/>
            <a:rect l="l" t="t" r="r" b="b"/>
            <a:pathLst>
              <a:path w="2127171" h="1933067">
                <a:moveTo>
                  <a:pt x="0" y="0"/>
                </a:moveTo>
                <a:lnTo>
                  <a:pt x="2127171" y="0"/>
                </a:lnTo>
                <a:lnTo>
                  <a:pt x="2127171" y="1933067"/>
                </a:lnTo>
                <a:lnTo>
                  <a:pt x="0" y="19330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17742" y="1814902"/>
            <a:ext cx="14323981" cy="7601976"/>
            <a:chOff x="0" y="0"/>
            <a:chExt cx="3772571" cy="20021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2571" cy="2002167"/>
            </a:xfrm>
            <a:custGeom>
              <a:avLst/>
              <a:gdLst/>
              <a:ahLst/>
              <a:cxnLst/>
              <a:rect l="l" t="t" r="r" b="b"/>
              <a:pathLst>
                <a:path w="3772571" h="2002167">
                  <a:moveTo>
                    <a:pt x="27565" y="0"/>
                  </a:moveTo>
                  <a:lnTo>
                    <a:pt x="3745006" y="0"/>
                  </a:lnTo>
                  <a:cubicBezTo>
                    <a:pt x="3752317" y="0"/>
                    <a:pt x="3759328" y="2904"/>
                    <a:pt x="3764497" y="8074"/>
                  </a:cubicBezTo>
                  <a:cubicBezTo>
                    <a:pt x="3769667" y="13243"/>
                    <a:pt x="3772571" y="20254"/>
                    <a:pt x="3772571" y="27565"/>
                  </a:cubicBezTo>
                  <a:lnTo>
                    <a:pt x="3772571" y="1974602"/>
                  </a:lnTo>
                  <a:cubicBezTo>
                    <a:pt x="3772571" y="1989826"/>
                    <a:pt x="3760230" y="2002167"/>
                    <a:pt x="3745006" y="2002167"/>
                  </a:cubicBezTo>
                  <a:lnTo>
                    <a:pt x="27565" y="2002167"/>
                  </a:lnTo>
                  <a:cubicBezTo>
                    <a:pt x="20254" y="2002167"/>
                    <a:pt x="13243" y="1999263"/>
                    <a:pt x="8074" y="1994093"/>
                  </a:cubicBezTo>
                  <a:cubicBezTo>
                    <a:pt x="2904" y="1988924"/>
                    <a:pt x="0" y="1981913"/>
                    <a:pt x="0" y="1974602"/>
                  </a:cubicBezTo>
                  <a:lnTo>
                    <a:pt x="0" y="27565"/>
                  </a:lnTo>
                  <a:cubicBezTo>
                    <a:pt x="0" y="20254"/>
                    <a:pt x="2904" y="13243"/>
                    <a:pt x="8074" y="8074"/>
                  </a:cubicBezTo>
                  <a:cubicBezTo>
                    <a:pt x="13243" y="2904"/>
                    <a:pt x="20254" y="0"/>
                    <a:pt x="27565" y="0"/>
                  </a:cubicBezTo>
                  <a:close/>
                </a:path>
              </a:pathLst>
            </a:custGeom>
            <a:solidFill>
              <a:srgbClr val="EFEFF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3772571" cy="2068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91737" y="3916830"/>
            <a:ext cx="6494972" cy="6421745"/>
            <a:chOff x="0" y="0"/>
            <a:chExt cx="406400" cy="4018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31728" tIns="31728" rIns="31728" bIns="31728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676404" y="-73783"/>
            <a:ext cx="9892721" cy="5217283"/>
            <a:chOff x="0" y="0"/>
            <a:chExt cx="1324457" cy="698500"/>
          </a:xfrm>
        </p:grpSpPr>
        <p:sp>
          <p:nvSpPr>
            <p:cNvPr id="10" name="Freeform 10"/>
            <p:cNvSpPr/>
            <p:nvPr/>
          </p:nvSpPr>
          <p:spPr>
            <a:xfrm>
              <a:off x="2254" y="0"/>
              <a:ext cx="1319948" cy="698500"/>
            </a:xfrm>
            <a:custGeom>
              <a:avLst/>
              <a:gdLst/>
              <a:ahLst/>
              <a:cxnLst/>
              <a:rect l="l" t="t" r="r" b="b"/>
              <a:pathLst>
                <a:path w="1319948" h="698500">
                  <a:moveTo>
                    <a:pt x="1316299" y="359396"/>
                  </a:moveTo>
                  <a:lnTo>
                    <a:pt x="1124906" y="688354"/>
                  </a:lnTo>
                  <a:cubicBezTo>
                    <a:pt x="1121251" y="694635"/>
                    <a:pt x="1114532" y="698500"/>
                    <a:pt x="1107264" y="698500"/>
                  </a:cubicBezTo>
                  <a:lnTo>
                    <a:pt x="212685" y="698500"/>
                  </a:lnTo>
                  <a:cubicBezTo>
                    <a:pt x="205417" y="698500"/>
                    <a:pt x="198698" y="694635"/>
                    <a:pt x="195043" y="688354"/>
                  </a:cubicBezTo>
                  <a:lnTo>
                    <a:pt x="3649" y="359396"/>
                  </a:lnTo>
                  <a:cubicBezTo>
                    <a:pt x="0" y="353124"/>
                    <a:pt x="0" y="345376"/>
                    <a:pt x="3649" y="339104"/>
                  </a:cubicBezTo>
                  <a:lnTo>
                    <a:pt x="195043" y="10146"/>
                  </a:lnTo>
                  <a:cubicBezTo>
                    <a:pt x="198698" y="3865"/>
                    <a:pt x="205417" y="0"/>
                    <a:pt x="212685" y="0"/>
                  </a:cubicBezTo>
                  <a:lnTo>
                    <a:pt x="1107264" y="0"/>
                  </a:lnTo>
                  <a:cubicBezTo>
                    <a:pt x="1114532" y="0"/>
                    <a:pt x="1121251" y="3865"/>
                    <a:pt x="1124906" y="10146"/>
                  </a:cubicBezTo>
                  <a:lnTo>
                    <a:pt x="1316299" y="339104"/>
                  </a:lnTo>
                  <a:cubicBezTo>
                    <a:pt x="1319949" y="345376"/>
                    <a:pt x="1319949" y="353124"/>
                    <a:pt x="1316299" y="35939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31728" tIns="31728" rIns="31728" bIns="31728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0800000">
            <a:off x="15380124" y="4070852"/>
            <a:ext cx="6071511" cy="5547843"/>
          </a:xfrm>
          <a:custGeom>
            <a:avLst/>
            <a:gdLst/>
            <a:ahLst/>
            <a:cxnLst/>
            <a:rect l="l" t="t" r="r" b="b"/>
            <a:pathLst>
              <a:path w="6071511" h="5547843">
                <a:moveTo>
                  <a:pt x="0" y="0"/>
                </a:moveTo>
                <a:lnTo>
                  <a:pt x="6071511" y="0"/>
                </a:lnTo>
                <a:lnTo>
                  <a:pt x="6071511" y="5547843"/>
                </a:lnTo>
                <a:lnTo>
                  <a:pt x="0" y="55478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3739539" y="4517537"/>
            <a:ext cx="7393888" cy="6124417"/>
            <a:chOff x="0" y="0"/>
            <a:chExt cx="485107" cy="401818"/>
          </a:xfrm>
        </p:grpSpPr>
        <p:sp>
          <p:nvSpPr>
            <p:cNvPr id="14" name="Freeform 14"/>
            <p:cNvSpPr/>
            <p:nvPr/>
          </p:nvSpPr>
          <p:spPr>
            <a:xfrm>
              <a:off x="18579" y="0"/>
              <a:ext cx="447948" cy="401818"/>
            </a:xfrm>
            <a:custGeom>
              <a:avLst/>
              <a:gdLst/>
              <a:ahLst/>
              <a:cxnLst/>
              <a:rect l="l" t="t" r="r" b="b"/>
              <a:pathLst>
                <a:path w="447948" h="401818">
                  <a:moveTo>
                    <a:pt x="236975" y="0"/>
                  </a:moveTo>
                  <a:lnTo>
                    <a:pt x="414174" y="0"/>
                  </a:lnTo>
                  <a:cubicBezTo>
                    <a:pt x="425358" y="0"/>
                    <a:pt x="435739" y="5804"/>
                    <a:pt x="441597" y="15330"/>
                  </a:cubicBezTo>
                  <a:cubicBezTo>
                    <a:pt x="447455" y="24856"/>
                    <a:pt x="447949" y="36740"/>
                    <a:pt x="442902" y="46719"/>
                  </a:cubicBezTo>
                  <a:lnTo>
                    <a:pt x="286954" y="355099"/>
                  </a:lnTo>
                  <a:cubicBezTo>
                    <a:pt x="272463" y="383753"/>
                    <a:pt x="243084" y="401818"/>
                    <a:pt x="210974" y="401818"/>
                  </a:cubicBezTo>
                  <a:lnTo>
                    <a:pt x="33775" y="401818"/>
                  </a:lnTo>
                  <a:cubicBezTo>
                    <a:pt x="22591" y="401818"/>
                    <a:pt x="12210" y="396014"/>
                    <a:pt x="6352" y="386488"/>
                  </a:cubicBezTo>
                  <a:cubicBezTo>
                    <a:pt x="494" y="376962"/>
                    <a:pt x="0" y="365078"/>
                    <a:pt x="5047" y="355099"/>
                  </a:cubicBezTo>
                  <a:lnTo>
                    <a:pt x="160995" y="46719"/>
                  </a:lnTo>
                  <a:cubicBezTo>
                    <a:pt x="175486" y="18065"/>
                    <a:pt x="204865" y="0"/>
                    <a:pt x="23697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31728" tIns="31728" rIns="31728" bIns="31728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887742" y="4887659"/>
            <a:ext cx="8089604" cy="5961094"/>
            <a:chOff x="0" y="0"/>
            <a:chExt cx="545061" cy="401646"/>
          </a:xfrm>
        </p:grpSpPr>
        <p:sp>
          <p:nvSpPr>
            <p:cNvPr id="17" name="Freeform 17"/>
            <p:cNvSpPr/>
            <p:nvPr/>
          </p:nvSpPr>
          <p:spPr>
            <a:xfrm>
              <a:off x="16988" y="0"/>
              <a:ext cx="511085" cy="401646"/>
            </a:xfrm>
            <a:custGeom>
              <a:avLst/>
              <a:gdLst/>
              <a:ahLst/>
              <a:cxnLst/>
              <a:rect l="l" t="t" r="r" b="b"/>
              <a:pathLst>
                <a:path w="511085" h="401646">
                  <a:moveTo>
                    <a:pt x="234063" y="0"/>
                  </a:moveTo>
                  <a:lnTo>
                    <a:pt x="480222" y="0"/>
                  </a:lnTo>
                  <a:cubicBezTo>
                    <a:pt x="490442" y="0"/>
                    <a:pt x="499930" y="5305"/>
                    <a:pt x="505282" y="14011"/>
                  </a:cubicBezTo>
                  <a:cubicBezTo>
                    <a:pt x="510635" y="22718"/>
                    <a:pt x="511085" y="33578"/>
                    <a:pt x="506471" y="42698"/>
                  </a:cubicBezTo>
                  <a:lnTo>
                    <a:pt x="346474" y="358948"/>
                  </a:lnTo>
                  <a:cubicBezTo>
                    <a:pt x="333225" y="385137"/>
                    <a:pt x="306371" y="401646"/>
                    <a:pt x="277022" y="401646"/>
                  </a:cubicBezTo>
                  <a:lnTo>
                    <a:pt x="30863" y="401646"/>
                  </a:lnTo>
                  <a:cubicBezTo>
                    <a:pt x="20643" y="401646"/>
                    <a:pt x="11155" y="396342"/>
                    <a:pt x="5802" y="387635"/>
                  </a:cubicBezTo>
                  <a:cubicBezTo>
                    <a:pt x="450" y="378929"/>
                    <a:pt x="0" y="368068"/>
                    <a:pt x="4614" y="358948"/>
                  </a:cubicBezTo>
                  <a:lnTo>
                    <a:pt x="164610" y="42698"/>
                  </a:lnTo>
                  <a:cubicBezTo>
                    <a:pt x="177860" y="16509"/>
                    <a:pt x="204714" y="0"/>
                    <a:pt x="234063" y="0"/>
                  </a:cubicBezTo>
                  <a:close/>
                </a:path>
              </a:pathLst>
            </a:custGeom>
            <a:blipFill>
              <a:blip r:embed="rId5"/>
              <a:stretch>
                <a:fillRect l="-9188" r="-12247" b="-2369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8" name="Freeform 18"/>
          <p:cNvSpPr/>
          <p:nvPr/>
        </p:nvSpPr>
        <p:spPr>
          <a:xfrm>
            <a:off x="17436483" y="3734441"/>
            <a:ext cx="1165133" cy="511369"/>
          </a:xfrm>
          <a:custGeom>
            <a:avLst/>
            <a:gdLst/>
            <a:ahLst/>
            <a:cxnLst/>
            <a:rect l="l" t="t" r="r" b="b"/>
            <a:pathLst>
              <a:path w="1165133" h="511369">
                <a:moveTo>
                  <a:pt x="0" y="0"/>
                </a:moveTo>
                <a:lnTo>
                  <a:pt x="1165133" y="0"/>
                </a:lnTo>
                <a:lnTo>
                  <a:pt x="1165133" y="511369"/>
                </a:lnTo>
                <a:lnTo>
                  <a:pt x="0" y="511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819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7932544" y="9275002"/>
            <a:ext cx="2690221" cy="1883573"/>
            <a:chOff x="0" y="0"/>
            <a:chExt cx="505660" cy="354041"/>
          </a:xfrm>
        </p:grpSpPr>
        <p:sp>
          <p:nvSpPr>
            <p:cNvPr id="20" name="Freeform 20"/>
            <p:cNvSpPr/>
            <p:nvPr/>
          </p:nvSpPr>
          <p:spPr>
            <a:xfrm>
              <a:off x="39779" y="0"/>
              <a:ext cx="426102" cy="354041"/>
            </a:xfrm>
            <a:custGeom>
              <a:avLst/>
              <a:gdLst/>
              <a:ahLst/>
              <a:cxnLst/>
              <a:rect l="l" t="t" r="r" b="b"/>
              <a:pathLst>
                <a:path w="426102" h="354041">
                  <a:moveTo>
                    <a:pt x="264144" y="0"/>
                  </a:moveTo>
                  <a:lnTo>
                    <a:pt x="365158" y="0"/>
                  </a:lnTo>
                  <a:cubicBezTo>
                    <a:pt x="385969" y="0"/>
                    <a:pt x="405203" y="11088"/>
                    <a:pt x="415631" y="29098"/>
                  </a:cubicBezTo>
                  <a:cubicBezTo>
                    <a:pt x="426060" y="47107"/>
                    <a:pt x="426102" y="69308"/>
                    <a:pt x="415743" y="87357"/>
                  </a:cubicBezTo>
                  <a:lnTo>
                    <a:pt x="312820" y="266684"/>
                  </a:lnTo>
                  <a:cubicBezTo>
                    <a:pt x="281806" y="320719"/>
                    <a:pt x="224261" y="354041"/>
                    <a:pt x="161958" y="354041"/>
                  </a:cubicBezTo>
                  <a:lnTo>
                    <a:pt x="60944" y="354041"/>
                  </a:lnTo>
                  <a:cubicBezTo>
                    <a:pt x="40133" y="354041"/>
                    <a:pt x="20899" y="342953"/>
                    <a:pt x="10471" y="324943"/>
                  </a:cubicBezTo>
                  <a:cubicBezTo>
                    <a:pt x="43" y="306934"/>
                    <a:pt x="0" y="284733"/>
                    <a:pt x="10359" y="266684"/>
                  </a:cubicBezTo>
                  <a:lnTo>
                    <a:pt x="113283" y="87357"/>
                  </a:lnTo>
                  <a:cubicBezTo>
                    <a:pt x="144296" y="33322"/>
                    <a:pt x="201841" y="0"/>
                    <a:pt x="26414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31728" tIns="31728" rIns="31728" bIns="31728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5494912" y="1600160"/>
            <a:ext cx="1244312" cy="2570007"/>
          </a:xfrm>
          <a:custGeom>
            <a:avLst/>
            <a:gdLst/>
            <a:ahLst/>
            <a:cxnLst/>
            <a:rect l="l" t="t" r="r" b="b"/>
            <a:pathLst>
              <a:path w="1244312" h="2570007">
                <a:moveTo>
                  <a:pt x="0" y="0"/>
                </a:moveTo>
                <a:lnTo>
                  <a:pt x="1244311" y="0"/>
                </a:lnTo>
                <a:lnTo>
                  <a:pt x="1244311" y="2570006"/>
                </a:lnTo>
                <a:lnTo>
                  <a:pt x="0" y="2570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170975" y="2557622"/>
            <a:ext cx="13617516" cy="6087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ม.51</a:t>
            </a:r>
            <a:r>
              <a:rPr lang="en-US" sz="4804" b="1">
                <a:solidFill>
                  <a:srgbClr val="84741C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804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ในการสมัครรับเลือกตั้ง ให้ผู้สมัครยื่นใบสมัคร</a:t>
            </a:r>
          </a:p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ต่อ ผอ.กกต.เทศบาล. พร้อมหลักฐานการสมัคร</a:t>
            </a:r>
          </a:p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และค่าธรรมเนียมการสมัครตามที่ กกต.กำหนด</a:t>
            </a:r>
          </a:p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หลักฐานการสมัครตามวรรคหนึ่ง ผู้สมัครต้องยื่น</a:t>
            </a:r>
          </a:p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CC4D4E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หลักฐานแสดงการเสียภาษีเงินได้บุคคลธรรมดา</a:t>
            </a:r>
          </a:p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CC4D4E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เป็นเวลาติดต่อกันสามปีนับถึงปีที่สมัครรับเลือกตั้ง</a:t>
            </a:r>
          </a:p>
          <a:p>
            <a:pPr algn="ctr">
              <a:lnSpc>
                <a:spcPts val="6054"/>
              </a:lnSpc>
            </a:pPr>
            <a:r>
              <a:rPr lang="en-US" sz="4804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เว้นแต่เป็นผู้ไม่ได้เสียภาษีเงินได้ ให้ทำหนังสือยืนยันการไม่ได้เสียภาษีพร้อมทั้งสาเหตุแห่งการไม่เสียภาษี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56082" y="565150"/>
            <a:ext cx="828323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การรับสมัครรับเลือกตั้ง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63784" y="1850477"/>
            <a:ext cx="20738821" cy="8297791"/>
            <a:chOff x="0" y="0"/>
            <a:chExt cx="1526744" cy="610864"/>
          </a:xfrm>
        </p:grpSpPr>
        <p:sp>
          <p:nvSpPr>
            <p:cNvPr id="3" name="Freeform 3"/>
            <p:cNvSpPr/>
            <p:nvPr/>
          </p:nvSpPr>
          <p:spPr>
            <a:xfrm>
              <a:off x="2716" y="0"/>
              <a:ext cx="1521312" cy="610864"/>
            </a:xfrm>
            <a:custGeom>
              <a:avLst/>
              <a:gdLst/>
              <a:ahLst/>
              <a:cxnLst/>
              <a:rect l="l" t="t" r="r" b="b"/>
              <a:pathLst>
                <a:path w="1521312" h="610864">
                  <a:moveTo>
                    <a:pt x="1309629" y="0"/>
                  </a:moveTo>
                  <a:lnTo>
                    <a:pt x="8483" y="0"/>
                  </a:lnTo>
                  <a:cubicBezTo>
                    <a:pt x="5888" y="0"/>
                    <a:pt x="3450" y="1247"/>
                    <a:pt x="1932" y="3352"/>
                  </a:cubicBezTo>
                  <a:cubicBezTo>
                    <a:pt x="414" y="5457"/>
                    <a:pt x="0" y="8164"/>
                    <a:pt x="819" y="10627"/>
                  </a:cubicBezTo>
                  <a:lnTo>
                    <a:pt x="196949" y="600237"/>
                  </a:lnTo>
                  <a:cubicBezTo>
                    <a:pt x="199060" y="606583"/>
                    <a:pt x="204996" y="610864"/>
                    <a:pt x="211683" y="610864"/>
                  </a:cubicBezTo>
                  <a:lnTo>
                    <a:pt x="1512829" y="610864"/>
                  </a:lnTo>
                  <a:cubicBezTo>
                    <a:pt x="1515424" y="610864"/>
                    <a:pt x="1517861" y="609617"/>
                    <a:pt x="1519380" y="607512"/>
                  </a:cubicBezTo>
                  <a:cubicBezTo>
                    <a:pt x="1520898" y="605407"/>
                    <a:pt x="1521312" y="602700"/>
                    <a:pt x="1520493" y="600237"/>
                  </a:cubicBezTo>
                  <a:lnTo>
                    <a:pt x="1324362" y="10627"/>
                  </a:lnTo>
                  <a:cubicBezTo>
                    <a:pt x="1322252" y="4281"/>
                    <a:pt x="1316316" y="0"/>
                    <a:pt x="1309629" y="0"/>
                  </a:cubicBezTo>
                  <a:close/>
                </a:path>
              </a:pathLst>
            </a:custGeom>
            <a:solidFill>
              <a:srgbClr val="E5F6E4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1323544" cy="677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6" name="Freeform 6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4683659" y="-2740836"/>
            <a:ext cx="7208682" cy="7539071"/>
            <a:chOff x="0" y="0"/>
            <a:chExt cx="759608" cy="794422"/>
          </a:xfrm>
        </p:grpSpPr>
        <p:sp>
          <p:nvSpPr>
            <p:cNvPr id="10" name="Freeform 10"/>
            <p:cNvSpPr/>
            <p:nvPr/>
          </p:nvSpPr>
          <p:spPr>
            <a:xfrm>
              <a:off x="5459" y="0"/>
              <a:ext cx="748690" cy="794422"/>
            </a:xfrm>
            <a:custGeom>
              <a:avLst/>
              <a:gdLst/>
              <a:ahLst/>
              <a:cxnLst/>
              <a:rect l="l" t="t" r="r" b="b"/>
              <a:pathLst>
                <a:path w="748690" h="794422">
                  <a:moveTo>
                    <a:pt x="739475" y="425895"/>
                  </a:moveTo>
                  <a:lnTo>
                    <a:pt x="565622" y="765738"/>
                  </a:lnTo>
                  <a:cubicBezTo>
                    <a:pt x="556616" y="783345"/>
                    <a:pt x="538506" y="794422"/>
                    <a:pt x="518730" y="794422"/>
                  </a:cubicBezTo>
                  <a:lnTo>
                    <a:pt x="229960" y="794422"/>
                  </a:lnTo>
                  <a:cubicBezTo>
                    <a:pt x="210184" y="794422"/>
                    <a:pt x="192074" y="783345"/>
                    <a:pt x="183067" y="765738"/>
                  </a:cubicBezTo>
                  <a:lnTo>
                    <a:pt x="9215" y="425895"/>
                  </a:lnTo>
                  <a:cubicBezTo>
                    <a:pt x="0" y="407882"/>
                    <a:pt x="0" y="386540"/>
                    <a:pt x="9215" y="368527"/>
                  </a:cubicBezTo>
                  <a:lnTo>
                    <a:pt x="183067" y="28684"/>
                  </a:lnTo>
                  <a:cubicBezTo>
                    <a:pt x="192074" y="11078"/>
                    <a:pt x="210184" y="0"/>
                    <a:pt x="229960" y="0"/>
                  </a:cubicBezTo>
                  <a:lnTo>
                    <a:pt x="518730" y="0"/>
                  </a:lnTo>
                  <a:cubicBezTo>
                    <a:pt x="538506" y="0"/>
                    <a:pt x="556616" y="11078"/>
                    <a:pt x="565622" y="28684"/>
                  </a:cubicBezTo>
                  <a:lnTo>
                    <a:pt x="739475" y="368527"/>
                  </a:lnTo>
                  <a:cubicBezTo>
                    <a:pt x="748690" y="386540"/>
                    <a:pt x="748690" y="407882"/>
                    <a:pt x="739475" y="425895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36109" tIns="36109" rIns="36109" bIns="36109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070300" y="-2431998"/>
            <a:ext cx="5929390" cy="6921397"/>
            <a:chOff x="0" y="0"/>
            <a:chExt cx="680562" cy="794422"/>
          </a:xfrm>
        </p:grpSpPr>
        <p:sp>
          <p:nvSpPr>
            <p:cNvPr id="13" name="Freeform 13"/>
            <p:cNvSpPr/>
            <p:nvPr/>
          </p:nvSpPr>
          <p:spPr>
            <a:xfrm>
              <a:off x="8849" y="0"/>
              <a:ext cx="662863" cy="794422"/>
            </a:xfrm>
            <a:custGeom>
              <a:avLst/>
              <a:gdLst/>
              <a:ahLst/>
              <a:cxnLst/>
              <a:rect l="l" t="t" r="r" b="b"/>
              <a:pathLst>
                <a:path w="662863" h="794422">
                  <a:moveTo>
                    <a:pt x="647927" y="443708"/>
                  </a:moveTo>
                  <a:lnTo>
                    <a:pt x="492299" y="747926"/>
                  </a:lnTo>
                  <a:cubicBezTo>
                    <a:pt x="477699" y="776465"/>
                    <a:pt x="448343" y="794422"/>
                    <a:pt x="416285" y="794422"/>
                  </a:cubicBezTo>
                  <a:lnTo>
                    <a:pt x="246578" y="794422"/>
                  </a:lnTo>
                  <a:cubicBezTo>
                    <a:pt x="214521" y="794422"/>
                    <a:pt x="185165" y="776465"/>
                    <a:pt x="170565" y="747926"/>
                  </a:cubicBezTo>
                  <a:lnTo>
                    <a:pt x="14937" y="443708"/>
                  </a:lnTo>
                  <a:cubicBezTo>
                    <a:pt x="0" y="414509"/>
                    <a:pt x="0" y="379913"/>
                    <a:pt x="14937" y="350715"/>
                  </a:cubicBezTo>
                  <a:lnTo>
                    <a:pt x="170565" y="46497"/>
                  </a:lnTo>
                  <a:cubicBezTo>
                    <a:pt x="185165" y="17957"/>
                    <a:pt x="214521" y="0"/>
                    <a:pt x="246578" y="0"/>
                  </a:cubicBezTo>
                  <a:lnTo>
                    <a:pt x="416285" y="0"/>
                  </a:lnTo>
                  <a:cubicBezTo>
                    <a:pt x="448343" y="0"/>
                    <a:pt x="477699" y="17957"/>
                    <a:pt x="492299" y="46497"/>
                  </a:cubicBezTo>
                  <a:lnTo>
                    <a:pt x="647927" y="350715"/>
                  </a:lnTo>
                  <a:cubicBezTo>
                    <a:pt x="662864" y="379913"/>
                    <a:pt x="662864" y="414509"/>
                    <a:pt x="647927" y="443708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36109" tIns="36109" rIns="36109" bIns="36109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293294" y="-2191574"/>
            <a:ext cx="5706397" cy="6440549"/>
            <a:chOff x="0" y="0"/>
            <a:chExt cx="703867" cy="794422"/>
          </a:xfrm>
        </p:grpSpPr>
        <p:sp>
          <p:nvSpPr>
            <p:cNvPr id="16" name="Freeform 16"/>
            <p:cNvSpPr/>
            <p:nvPr/>
          </p:nvSpPr>
          <p:spPr>
            <a:xfrm>
              <a:off x="6896" y="0"/>
              <a:ext cx="690074" cy="794422"/>
            </a:xfrm>
            <a:custGeom>
              <a:avLst/>
              <a:gdLst/>
              <a:ahLst/>
              <a:cxnLst/>
              <a:rect l="l" t="t" r="r" b="b"/>
              <a:pathLst>
                <a:path w="690074" h="794422">
                  <a:moveTo>
                    <a:pt x="678434" y="433446"/>
                  </a:moveTo>
                  <a:lnTo>
                    <a:pt x="512307" y="758187"/>
                  </a:lnTo>
                  <a:cubicBezTo>
                    <a:pt x="500930" y="780428"/>
                    <a:pt x="478052" y="794422"/>
                    <a:pt x="453069" y="794422"/>
                  </a:cubicBezTo>
                  <a:lnTo>
                    <a:pt x="237005" y="794422"/>
                  </a:lnTo>
                  <a:cubicBezTo>
                    <a:pt x="212023" y="794422"/>
                    <a:pt x="189145" y="780428"/>
                    <a:pt x="177767" y="758187"/>
                  </a:cubicBezTo>
                  <a:lnTo>
                    <a:pt x="11641" y="433446"/>
                  </a:lnTo>
                  <a:cubicBezTo>
                    <a:pt x="0" y="410692"/>
                    <a:pt x="0" y="383730"/>
                    <a:pt x="11641" y="360976"/>
                  </a:cubicBezTo>
                  <a:lnTo>
                    <a:pt x="177767" y="36235"/>
                  </a:lnTo>
                  <a:cubicBezTo>
                    <a:pt x="189145" y="13994"/>
                    <a:pt x="212023" y="0"/>
                    <a:pt x="237005" y="0"/>
                  </a:cubicBezTo>
                  <a:lnTo>
                    <a:pt x="453069" y="0"/>
                  </a:lnTo>
                  <a:cubicBezTo>
                    <a:pt x="478052" y="0"/>
                    <a:pt x="500930" y="13994"/>
                    <a:pt x="512307" y="36235"/>
                  </a:cubicBezTo>
                  <a:lnTo>
                    <a:pt x="678434" y="360976"/>
                  </a:lnTo>
                  <a:cubicBezTo>
                    <a:pt x="690074" y="383730"/>
                    <a:pt x="690074" y="410692"/>
                    <a:pt x="678434" y="433446"/>
                  </a:cubicBezTo>
                  <a:close/>
                </a:path>
              </a:pathLst>
            </a:custGeom>
            <a:blipFill>
              <a:blip r:embed="rId4"/>
              <a:stretch>
                <a:fillRect l="-41844" r="-3241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7" name="Freeform 17"/>
          <p:cNvSpPr/>
          <p:nvPr/>
        </p:nvSpPr>
        <p:spPr>
          <a:xfrm rot="2203448">
            <a:off x="17614904" y="-1131224"/>
            <a:ext cx="1449185" cy="1483808"/>
          </a:xfrm>
          <a:custGeom>
            <a:avLst/>
            <a:gdLst/>
            <a:ahLst/>
            <a:cxnLst/>
            <a:rect l="l" t="t" r="r" b="b"/>
            <a:pathLst>
              <a:path w="1449185" h="1483808">
                <a:moveTo>
                  <a:pt x="0" y="0"/>
                </a:moveTo>
                <a:lnTo>
                  <a:pt x="1449185" y="0"/>
                </a:lnTo>
                <a:lnTo>
                  <a:pt x="1449185" y="1483808"/>
                </a:lnTo>
                <a:lnTo>
                  <a:pt x="0" y="148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6573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1624015" y="444810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569220" y="1881227"/>
            <a:ext cx="441731" cy="44173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60383" y="3934549"/>
            <a:ext cx="441731" cy="441731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60383" y="4798236"/>
            <a:ext cx="441731" cy="44173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60383" y="5590194"/>
            <a:ext cx="441731" cy="441731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60383" y="8242409"/>
            <a:ext cx="441731" cy="44173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51233" y="8984562"/>
            <a:ext cx="441731" cy="441731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918391" y="232826"/>
            <a:ext cx="914226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หลักฐานเอกสารการสมัคร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55599" y="2470245"/>
            <a:ext cx="12576086" cy="1466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93"/>
              </a:lnSpc>
            </a:pPr>
            <a:r>
              <a:rPr lang="en-US" sz="3298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แต่ถ้าผู้สมัครรับเลือกตั้งเป็นบุคคลซึ่งไม่ต้องมีบัตรประจำตัวประชาชนตามกฎหมาย ให้ใช้บัตรหรือหลักฐานอื่นใดของทางราชการที่มีรูปถ่ายและมีหมายเลขประจำตัวประชาชนสามารถแสดงตนได้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62571" y="1633539"/>
            <a:ext cx="5053558" cy="716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28"/>
              </a:lnSpc>
              <a:spcBef>
                <a:spcPct val="0"/>
              </a:spcBef>
            </a:pPr>
            <a:r>
              <a:rPr lang="en-US" sz="3885" b="1" dirty="0" err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บัตรประจำตัวประชาชน</a:t>
            </a:r>
            <a:endParaRPr lang="en-US" sz="3885" b="1" dirty="0">
              <a:solidFill>
                <a:srgbClr val="42211B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258101" y="3738902"/>
            <a:ext cx="8899172" cy="70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  <a:spcBef>
                <a:spcPct val="0"/>
              </a:spcBef>
            </a:pPr>
            <a:r>
              <a:rPr lang="en-US" sz="3885" b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สำเนาทะเบียนบ้านฉบับเจ้าบ้าน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67251" y="4581452"/>
            <a:ext cx="8899172" cy="70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  <a:spcBef>
                <a:spcPct val="0"/>
              </a:spcBef>
            </a:pPr>
            <a:r>
              <a:rPr lang="en-US" sz="3885" b="1" dirty="0" err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ใบรับรองแพทย์</a:t>
            </a:r>
            <a:endParaRPr lang="en-US" sz="3885" b="1" dirty="0">
              <a:solidFill>
                <a:srgbClr val="42211B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267251" y="5394546"/>
            <a:ext cx="10031696" cy="70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  <a:spcBef>
                <a:spcPct val="0"/>
              </a:spcBef>
            </a:pPr>
            <a:r>
              <a:rPr lang="en-US" sz="3885" b="1" dirty="0" err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หลักฐานแสดงการเสียภาษีเงินได้บุคคลธรรมดา</a:t>
            </a:r>
            <a:endParaRPr lang="en-US" sz="3885" b="1" dirty="0">
              <a:solidFill>
                <a:srgbClr val="42211B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258101" y="6062319"/>
            <a:ext cx="13799328" cy="185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  <a:spcBef>
                <a:spcPct val="0"/>
              </a:spcBef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เป็นเวลาติดต่อกันสามปีนับถึงปีที่สมัครรับเลือกตั้งของผู้สมัคร เว้นแต่เป็น</a:t>
            </a:r>
          </a:p>
          <a:p>
            <a:pPr algn="l">
              <a:lnSpc>
                <a:spcPts val="4950"/>
              </a:lnSpc>
              <a:spcBef>
                <a:spcPct val="0"/>
              </a:spcBef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ผู้ไม่ได้เสียภาษีเงินได้ ให้ทำหนังสือยืนยันการไม่ได้เสียภาษีพร้อมทั้งสาเหตุ</a:t>
            </a:r>
          </a:p>
          <a:p>
            <a:pPr algn="l">
              <a:lnSpc>
                <a:spcPts val="4950"/>
              </a:lnSpc>
              <a:spcBef>
                <a:spcPct val="0"/>
              </a:spcBef>
            </a:pPr>
            <a:r>
              <a:rPr lang="en-US" sz="33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แห่งการไม่ได้เสียภาษีตามแบบส.ถ./ผ.ถ.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258101" y="7974939"/>
            <a:ext cx="10031696" cy="70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  <a:spcBef>
                <a:spcPct val="0"/>
              </a:spcBef>
            </a:pPr>
            <a:r>
              <a:rPr lang="en-US" sz="3885" b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รูปถ่ายหน้าตรงไม่สวมหมวก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58101" y="8788915"/>
            <a:ext cx="10031696" cy="70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28"/>
              </a:lnSpc>
              <a:spcBef>
                <a:spcPct val="0"/>
              </a:spcBef>
            </a:pPr>
            <a:r>
              <a:rPr lang="en-US" sz="3885" b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เงินค่าธรรมเนียมการสมัคร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82879" y="-704877"/>
            <a:ext cx="6053934" cy="2312447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5097" y="0"/>
              <a:ext cx="900726" cy="355587"/>
            </a:xfrm>
            <a:custGeom>
              <a:avLst/>
              <a:gdLst/>
              <a:ahLst/>
              <a:cxnLst/>
              <a:rect l="l" t="t" r="r" b="b"/>
              <a:pathLst>
                <a:path w="900726" h="355587">
                  <a:moveTo>
                    <a:pt x="674258" y="0"/>
                  </a:moveTo>
                  <a:lnTo>
                    <a:pt x="23268" y="0"/>
                  </a:lnTo>
                  <a:cubicBezTo>
                    <a:pt x="15331" y="0"/>
                    <a:pt x="7995" y="4225"/>
                    <a:pt x="4012" y="11089"/>
                  </a:cubicBezTo>
                  <a:cubicBezTo>
                    <a:pt x="28" y="17953"/>
                    <a:pt x="0" y="26419"/>
                    <a:pt x="3938" y="33310"/>
                  </a:cubicBezTo>
                  <a:lnTo>
                    <a:pt x="169068" y="322278"/>
                  </a:lnTo>
                  <a:cubicBezTo>
                    <a:pt x="180839" y="342876"/>
                    <a:pt x="202744" y="355587"/>
                    <a:pt x="226468" y="355587"/>
                  </a:cubicBezTo>
                  <a:lnTo>
                    <a:pt x="877458" y="355587"/>
                  </a:lnTo>
                  <a:cubicBezTo>
                    <a:pt x="885395" y="355587"/>
                    <a:pt x="892731" y="351363"/>
                    <a:pt x="896714" y="344498"/>
                  </a:cubicBezTo>
                  <a:cubicBezTo>
                    <a:pt x="900698" y="337634"/>
                    <a:pt x="900726" y="329168"/>
                    <a:pt x="896788" y="322278"/>
                  </a:cubicBezTo>
                  <a:lnTo>
                    <a:pt x="731658" y="33310"/>
                  </a:lnTo>
                  <a:cubicBezTo>
                    <a:pt x="719887" y="12712"/>
                    <a:pt x="697982" y="0"/>
                    <a:pt x="674258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7238644" y="-943369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962350"/>
            <a:ext cx="18379715" cy="3470780"/>
            <a:chOff x="0" y="0"/>
            <a:chExt cx="1673415" cy="316004"/>
          </a:xfrm>
        </p:grpSpPr>
        <p:sp>
          <p:nvSpPr>
            <p:cNvPr id="8" name="Freeform 8"/>
            <p:cNvSpPr/>
            <p:nvPr/>
          </p:nvSpPr>
          <p:spPr>
            <a:xfrm>
              <a:off x="6268" y="0"/>
              <a:ext cx="1660879" cy="316004"/>
            </a:xfrm>
            <a:custGeom>
              <a:avLst/>
              <a:gdLst/>
              <a:ahLst/>
              <a:cxnLst/>
              <a:rect l="l" t="t" r="r" b="b"/>
              <a:pathLst>
                <a:path w="1660879" h="316004">
                  <a:moveTo>
                    <a:pt x="211675" y="0"/>
                  </a:moveTo>
                  <a:lnTo>
                    <a:pt x="1652405" y="0"/>
                  </a:lnTo>
                  <a:cubicBezTo>
                    <a:pt x="1655349" y="0"/>
                    <a:pt x="1658058" y="1608"/>
                    <a:pt x="1659469" y="4192"/>
                  </a:cubicBezTo>
                  <a:cubicBezTo>
                    <a:pt x="1660879" y="6776"/>
                    <a:pt x="1660766" y="9924"/>
                    <a:pt x="1659174" y="12400"/>
                  </a:cubicBezTo>
                  <a:lnTo>
                    <a:pt x="1471921" y="303603"/>
                  </a:lnTo>
                  <a:cubicBezTo>
                    <a:pt x="1466951" y="311332"/>
                    <a:pt x="1458393" y="316004"/>
                    <a:pt x="1449205" y="316004"/>
                  </a:cubicBezTo>
                  <a:lnTo>
                    <a:pt x="8475" y="316004"/>
                  </a:lnTo>
                  <a:cubicBezTo>
                    <a:pt x="5531" y="316004"/>
                    <a:pt x="2822" y="314396"/>
                    <a:pt x="1411" y="311812"/>
                  </a:cubicBezTo>
                  <a:cubicBezTo>
                    <a:pt x="0" y="309228"/>
                    <a:pt x="113" y="306080"/>
                    <a:pt x="1706" y="303603"/>
                  </a:cubicBezTo>
                  <a:lnTo>
                    <a:pt x="188958" y="12400"/>
                  </a:lnTo>
                  <a:cubicBezTo>
                    <a:pt x="193928" y="4672"/>
                    <a:pt x="202486" y="0"/>
                    <a:pt x="21167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3826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997086" y="0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08749" y="1607569"/>
            <a:ext cx="5342925" cy="8365106"/>
          </a:xfrm>
          <a:custGeom>
            <a:avLst/>
            <a:gdLst/>
            <a:ahLst/>
            <a:cxnLst/>
            <a:rect l="l" t="t" r="r" b="b"/>
            <a:pathLst>
              <a:path w="5342925" h="8365106">
                <a:moveTo>
                  <a:pt x="0" y="0"/>
                </a:moveTo>
                <a:lnTo>
                  <a:pt x="5342925" y="0"/>
                </a:lnTo>
                <a:lnTo>
                  <a:pt x="5342925" y="8365106"/>
                </a:lnTo>
                <a:lnTo>
                  <a:pt x="0" y="836510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64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661737" y="1556055"/>
            <a:ext cx="5807027" cy="8365106"/>
          </a:xfrm>
          <a:custGeom>
            <a:avLst/>
            <a:gdLst/>
            <a:ahLst/>
            <a:cxnLst/>
            <a:rect l="l" t="t" r="r" b="b"/>
            <a:pathLst>
              <a:path w="5807027" h="8365106">
                <a:moveTo>
                  <a:pt x="0" y="0"/>
                </a:moveTo>
                <a:lnTo>
                  <a:pt x="5807028" y="0"/>
                </a:lnTo>
                <a:lnTo>
                  <a:pt x="5807028" y="8365106"/>
                </a:lnTo>
                <a:lnTo>
                  <a:pt x="0" y="8365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10189"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6638969" y="2326294"/>
            <a:ext cx="3593987" cy="3793126"/>
            <a:chOff x="0" y="0"/>
            <a:chExt cx="4791982" cy="50575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91982" cy="5057501"/>
            </a:xfrm>
            <a:custGeom>
              <a:avLst/>
              <a:gdLst/>
              <a:ahLst/>
              <a:cxnLst/>
              <a:rect l="l" t="t" r="r" b="b"/>
              <a:pathLst>
                <a:path w="4791982" h="5057501">
                  <a:moveTo>
                    <a:pt x="0" y="0"/>
                  </a:moveTo>
                  <a:lnTo>
                    <a:pt x="4791982" y="0"/>
                  </a:lnTo>
                  <a:lnTo>
                    <a:pt x="4791982" y="5057501"/>
                  </a:lnTo>
                  <a:lnTo>
                    <a:pt x="0" y="5057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38947" y="1492981"/>
              <a:ext cx="4314087" cy="2468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8"/>
                </a:lnSpc>
              </a:pPr>
              <a:r>
                <a:rPr lang="en-US" sz="420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ปีภาษี 2565</a:t>
              </a:r>
            </a:p>
            <a:p>
              <a:pPr algn="ctr">
                <a:lnSpc>
                  <a:spcPts val="4838"/>
                </a:lnSpc>
              </a:pPr>
              <a:r>
                <a:rPr lang="en-US" sz="420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ปีภาษี 2566</a:t>
              </a:r>
            </a:p>
            <a:p>
              <a:pPr algn="ctr">
                <a:lnSpc>
                  <a:spcPts val="4838"/>
                </a:lnSpc>
              </a:pPr>
              <a:r>
                <a:rPr lang="en-US" sz="420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ปีภาษี 2567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77692" y="1618766"/>
            <a:ext cx="1355855" cy="741117"/>
            <a:chOff x="0" y="0"/>
            <a:chExt cx="357098" cy="19519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57098" cy="195191"/>
            </a:xfrm>
            <a:custGeom>
              <a:avLst/>
              <a:gdLst/>
              <a:ahLst/>
              <a:cxnLst/>
              <a:rect l="l" t="t" r="r" b="b"/>
              <a:pathLst>
                <a:path w="357098" h="195191">
                  <a:moveTo>
                    <a:pt x="85650" y="0"/>
                  </a:moveTo>
                  <a:lnTo>
                    <a:pt x="271448" y="0"/>
                  </a:lnTo>
                  <a:cubicBezTo>
                    <a:pt x="318751" y="0"/>
                    <a:pt x="357098" y="38347"/>
                    <a:pt x="357098" y="85650"/>
                  </a:cubicBezTo>
                  <a:lnTo>
                    <a:pt x="357098" y="109541"/>
                  </a:lnTo>
                  <a:cubicBezTo>
                    <a:pt x="357098" y="132257"/>
                    <a:pt x="348074" y="154043"/>
                    <a:pt x="332011" y="170105"/>
                  </a:cubicBezTo>
                  <a:cubicBezTo>
                    <a:pt x="315949" y="186168"/>
                    <a:pt x="294164" y="195191"/>
                    <a:pt x="271448" y="195191"/>
                  </a:cubicBezTo>
                  <a:lnTo>
                    <a:pt x="85650" y="195191"/>
                  </a:lnTo>
                  <a:cubicBezTo>
                    <a:pt x="62934" y="195191"/>
                    <a:pt x="41149" y="186168"/>
                    <a:pt x="25086" y="170105"/>
                  </a:cubicBezTo>
                  <a:cubicBezTo>
                    <a:pt x="9024" y="154043"/>
                    <a:pt x="0" y="132257"/>
                    <a:pt x="0" y="109541"/>
                  </a:cubicBezTo>
                  <a:lnTo>
                    <a:pt x="0" y="85650"/>
                  </a:lnTo>
                  <a:cubicBezTo>
                    <a:pt x="0" y="62934"/>
                    <a:pt x="9024" y="41149"/>
                    <a:pt x="25086" y="25086"/>
                  </a:cubicBezTo>
                  <a:cubicBezTo>
                    <a:pt x="41149" y="9024"/>
                    <a:pt x="62934" y="0"/>
                    <a:pt x="856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D41C1C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357098" cy="261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41605" y="268031"/>
            <a:ext cx="9452075" cy="1090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3741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หลักฐานแสดงการเสียภาษีเงินได้บุคคลธรรมดา</a:t>
            </a:r>
          </a:p>
          <a:p>
            <a:pPr algn="ctr">
              <a:lnSpc>
                <a:spcPts val="4302"/>
              </a:lnSpc>
            </a:pPr>
            <a:r>
              <a:rPr lang="en-US" sz="3741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เป็นเวลาติดต่อกันสามปี (ภงด.90 หรือ ภงด.91)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1434053" y="2326294"/>
            <a:ext cx="1355855" cy="741117"/>
            <a:chOff x="0" y="0"/>
            <a:chExt cx="357098" cy="19519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57098" cy="195191"/>
            </a:xfrm>
            <a:custGeom>
              <a:avLst/>
              <a:gdLst/>
              <a:ahLst/>
              <a:cxnLst/>
              <a:rect l="l" t="t" r="r" b="b"/>
              <a:pathLst>
                <a:path w="357098" h="195191">
                  <a:moveTo>
                    <a:pt x="85650" y="0"/>
                  </a:moveTo>
                  <a:lnTo>
                    <a:pt x="271448" y="0"/>
                  </a:lnTo>
                  <a:cubicBezTo>
                    <a:pt x="318751" y="0"/>
                    <a:pt x="357098" y="38347"/>
                    <a:pt x="357098" y="85650"/>
                  </a:cubicBezTo>
                  <a:lnTo>
                    <a:pt x="357098" y="109541"/>
                  </a:lnTo>
                  <a:cubicBezTo>
                    <a:pt x="357098" y="132257"/>
                    <a:pt x="348074" y="154043"/>
                    <a:pt x="332011" y="170105"/>
                  </a:cubicBezTo>
                  <a:cubicBezTo>
                    <a:pt x="315949" y="186168"/>
                    <a:pt x="294164" y="195191"/>
                    <a:pt x="271448" y="195191"/>
                  </a:cubicBezTo>
                  <a:lnTo>
                    <a:pt x="85650" y="195191"/>
                  </a:lnTo>
                  <a:cubicBezTo>
                    <a:pt x="62934" y="195191"/>
                    <a:pt x="41149" y="186168"/>
                    <a:pt x="25086" y="170105"/>
                  </a:cubicBezTo>
                  <a:cubicBezTo>
                    <a:pt x="9024" y="154043"/>
                    <a:pt x="0" y="132257"/>
                    <a:pt x="0" y="109541"/>
                  </a:cubicBezTo>
                  <a:lnTo>
                    <a:pt x="0" y="85650"/>
                  </a:lnTo>
                  <a:cubicBezTo>
                    <a:pt x="0" y="62934"/>
                    <a:pt x="9024" y="41149"/>
                    <a:pt x="25086" y="25086"/>
                  </a:cubicBezTo>
                  <a:cubicBezTo>
                    <a:pt x="41149" y="9024"/>
                    <a:pt x="62934" y="0"/>
                    <a:pt x="8565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04775" cap="sq">
              <a:solidFill>
                <a:srgbClr val="D41C1C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357098" cy="2618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 flipV="1">
            <a:off x="9144000" y="1966141"/>
            <a:ext cx="2900071" cy="1101270"/>
          </a:xfrm>
          <a:prstGeom prst="line">
            <a:avLst/>
          </a:prstGeom>
          <a:ln w="104775" cap="flat">
            <a:solidFill>
              <a:srgbClr val="D41C1C"/>
            </a:solidFill>
            <a:prstDash val="solid"/>
            <a:headEnd type="arrow" w="med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 flipH="1" flipV="1">
            <a:off x="2633547" y="1927487"/>
            <a:ext cx="4901760" cy="1139925"/>
          </a:xfrm>
          <a:prstGeom prst="line">
            <a:avLst/>
          </a:prstGeom>
          <a:ln w="104775" cap="flat">
            <a:solidFill>
              <a:srgbClr val="D41C1C"/>
            </a:solidFill>
            <a:prstDash val="solid"/>
            <a:headEnd type="arrow" w="med" len="sm"/>
            <a:tailEnd type="none" w="sm" len="sm"/>
          </a:ln>
        </p:spPr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4167345"/>
            <a:chOff x="0" y="0"/>
            <a:chExt cx="1673415" cy="379424"/>
          </a:xfrm>
        </p:grpSpPr>
        <p:sp>
          <p:nvSpPr>
            <p:cNvPr id="8" name="Freeform 8"/>
            <p:cNvSpPr/>
            <p:nvPr/>
          </p:nvSpPr>
          <p:spPr>
            <a:xfrm>
              <a:off x="5495" y="0"/>
              <a:ext cx="1662426" cy="379424"/>
            </a:xfrm>
            <a:custGeom>
              <a:avLst/>
              <a:gdLst/>
              <a:ahLst/>
              <a:cxnLst/>
              <a:rect l="l" t="t" r="r" b="b"/>
              <a:pathLst>
                <a:path w="1662426" h="379424">
                  <a:moveTo>
                    <a:pt x="212448" y="0"/>
                  </a:moveTo>
                  <a:lnTo>
                    <a:pt x="1653178" y="0"/>
                  </a:lnTo>
                  <a:cubicBezTo>
                    <a:pt x="1656281" y="0"/>
                    <a:pt x="1659157" y="1630"/>
                    <a:pt x="1660752" y="4293"/>
                  </a:cubicBezTo>
                  <a:cubicBezTo>
                    <a:pt x="1662347" y="6956"/>
                    <a:pt x="1662426" y="10260"/>
                    <a:pt x="1660960" y="12996"/>
                  </a:cubicBezTo>
                  <a:lnTo>
                    <a:pt x="1471681" y="366427"/>
                  </a:lnTo>
                  <a:cubicBezTo>
                    <a:pt x="1467395" y="374429"/>
                    <a:pt x="1459055" y="379424"/>
                    <a:pt x="1449978" y="379424"/>
                  </a:cubicBezTo>
                  <a:lnTo>
                    <a:pt x="9248" y="379424"/>
                  </a:lnTo>
                  <a:cubicBezTo>
                    <a:pt x="6144" y="379424"/>
                    <a:pt x="3268" y="377794"/>
                    <a:pt x="1674" y="375131"/>
                  </a:cubicBezTo>
                  <a:cubicBezTo>
                    <a:pt x="79" y="372468"/>
                    <a:pt x="0" y="369164"/>
                    <a:pt x="1465" y="366427"/>
                  </a:cubicBezTo>
                  <a:lnTo>
                    <a:pt x="190745" y="12996"/>
                  </a:lnTo>
                  <a:cubicBezTo>
                    <a:pt x="195030" y="4995"/>
                    <a:pt x="203371" y="0"/>
                    <a:pt x="212448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46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7295835" y="2984732"/>
            <a:ext cx="10384587" cy="6735344"/>
            <a:chOff x="0" y="0"/>
            <a:chExt cx="13846117" cy="8980458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846117" cy="8980458"/>
              <a:chOff x="0" y="0"/>
              <a:chExt cx="2735035" cy="177391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735035" cy="1773918"/>
              </a:xfrm>
              <a:custGeom>
                <a:avLst/>
                <a:gdLst/>
                <a:ahLst/>
                <a:cxnLst/>
                <a:rect l="l" t="t" r="r" b="b"/>
                <a:pathLst>
                  <a:path w="2735035" h="1773918">
                    <a:moveTo>
                      <a:pt x="38022" y="0"/>
                    </a:moveTo>
                    <a:lnTo>
                      <a:pt x="2697014" y="0"/>
                    </a:lnTo>
                    <a:cubicBezTo>
                      <a:pt x="2718013" y="0"/>
                      <a:pt x="2735035" y="17023"/>
                      <a:pt x="2735035" y="38022"/>
                    </a:cubicBezTo>
                    <a:lnTo>
                      <a:pt x="2735035" y="1735896"/>
                    </a:lnTo>
                    <a:cubicBezTo>
                      <a:pt x="2735035" y="1756895"/>
                      <a:pt x="2718013" y="1773918"/>
                      <a:pt x="2697014" y="1773918"/>
                    </a:cubicBezTo>
                    <a:lnTo>
                      <a:pt x="38022" y="1773918"/>
                    </a:lnTo>
                    <a:cubicBezTo>
                      <a:pt x="17023" y="1773918"/>
                      <a:pt x="0" y="1756895"/>
                      <a:pt x="0" y="1735896"/>
                    </a:cubicBezTo>
                    <a:lnTo>
                      <a:pt x="0" y="38022"/>
                    </a:lnTo>
                    <a:cubicBezTo>
                      <a:pt x="0" y="17023"/>
                      <a:pt x="17023" y="0"/>
                      <a:pt x="38022" y="0"/>
                    </a:cubicBezTo>
                    <a:close/>
                  </a:path>
                </a:pathLst>
              </a:custGeom>
              <a:solidFill>
                <a:srgbClr val="CBC8C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2735035" cy="18405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5442554" y="427769"/>
              <a:ext cx="7583260" cy="8124921"/>
            </a:xfrm>
            <a:custGeom>
              <a:avLst/>
              <a:gdLst/>
              <a:ahLst/>
              <a:cxnLst/>
              <a:rect l="l" t="t" r="r" b="b"/>
              <a:pathLst>
                <a:path w="7583260" h="8124921">
                  <a:moveTo>
                    <a:pt x="0" y="0"/>
                  </a:moveTo>
                  <a:lnTo>
                    <a:pt x="7583260" y="0"/>
                  </a:lnTo>
                  <a:lnTo>
                    <a:pt x="7583260" y="8124921"/>
                  </a:lnTo>
                  <a:lnTo>
                    <a:pt x="0" y="812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Freeform 19"/>
            <p:cNvSpPr/>
            <p:nvPr/>
          </p:nvSpPr>
          <p:spPr>
            <a:xfrm>
              <a:off x="562826" y="383621"/>
              <a:ext cx="4437440" cy="8065775"/>
            </a:xfrm>
            <a:custGeom>
              <a:avLst/>
              <a:gdLst/>
              <a:ahLst/>
              <a:cxnLst/>
              <a:rect l="l" t="t" r="r" b="b"/>
              <a:pathLst>
                <a:path w="4437440" h="8065775">
                  <a:moveTo>
                    <a:pt x="0" y="0"/>
                  </a:moveTo>
                  <a:lnTo>
                    <a:pt x="4437441" y="0"/>
                  </a:lnTo>
                  <a:lnTo>
                    <a:pt x="4437441" y="8065775"/>
                  </a:lnTo>
                  <a:lnTo>
                    <a:pt x="0" y="80657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9525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20" name="TextBox 20"/>
          <p:cNvSpPr txBox="1"/>
          <p:nvPr/>
        </p:nvSpPr>
        <p:spPr>
          <a:xfrm>
            <a:off x="388536" y="452279"/>
            <a:ext cx="12956502" cy="150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</a:pPr>
            <a:r>
              <a:rPr lang="en-US" sz="5197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หลักฐานแสดงการเสียภาษีเงินได้บุคคลธรรมดา</a:t>
            </a:r>
          </a:p>
          <a:p>
            <a:pPr algn="l">
              <a:lnSpc>
                <a:spcPts val="5977"/>
              </a:lnSpc>
            </a:pPr>
            <a:r>
              <a:rPr lang="en-US" sz="5197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เป็นเวลาติดต่อกันสามปี (ภงด.90 หรือ ภงด.91)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8749" y="4711275"/>
            <a:ext cx="6580529" cy="262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38"/>
              </a:lnSpc>
            </a:pPr>
            <a:r>
              <a:rPr lang="en-US" sz="4555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ใบเสร็จรับเงินการชำระภาษี </a:t>
            </a:r>
          </a:p>
          <a:p>
            <a:pPr algn="ctr">
              <a:lnSpc>
                <a:spcPts val="5238"/>
              </a:lnSpc>
            </a:pPr>
            <a:r>
              <a:rPr lang="en-US" sz="4555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ปีภาษี 2565  </a:t>
            </a:r>
          </a:p>
          <a:p>
            <a:pPr algn="ctr">
              <a:lnSpc>
                <a:spcPts val="5238"/>
              </a:lnSpc>
            </a:pPr>
            <a:r>
              <a:rPr lang="en-US" sz="4555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ปีภาษี 2566 </a:t>
            </a:r>
          </a:p>
          <a:p>
            <a:pPr algn="ctr">
              <a:lnSpc>
                <a:spcPts val="5238"/>
              </a:lnSpc>
            </a:pPr>
            <a:r>
              <a:rPr lang="en-US" sz="4555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ปีภาษี 2567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1945964"/>
            <a:chOff x="0" y="0"/>
            <a:chExt cx="1673415" cy="177174"/>
          </a:xfrm>
        </p:grpSpPr>
        <p:sp>
          <p:nvSpPr>
            <p:cNvPr id="8" name="Freeform 8"/>
            <p:cNvSpPr/>
            <p:nvPr/>
          </p:nvSpPr>
          <p:spPr>
            <a:xfrm>
              <a:off x="8761" y="0"/>
              <a:ext cx="1655893" cy="177174"/>
            </a:xfrm>
            <a:custGeom>
              <a:avLst/>
              <a:gdLst/>
              <a:ahLst/>
              <a:cxnLst/>
              <a:rect l="l" t="t" r="r" b="b"/>
              <a:pathLst>
                <a:path w="1655893" h="177174">
                  <a:moveTo>
                    <a:pt x="209182" y="0"/>
                  </a:moveTo>
                  <a:lnTo>
                    <a:pt x="1649912" y="0"/>
                  </a:lnTo>
                  <a:cubicBezTo>
                    <a:pt x="1652215" y="0"/>
                    <a:pt x="1654277" y="1429"/>
                    <a:pt x="1655085" y="3586"/>
                  </a:cubicBezTo>
                  <a:cubicBezTo>
                    <a:pt x="1655893" y="5743"/>
                    <a:pt x="1655279" y="8175"/>
                    <a:pt x="1653543" y="9689"/>
                  </a:cubicBezTo>
                  <a:lnTo>
                    <a:pt x="1472566" y="167485"/>
                  </a:lnTo>
                  <a:cubicBezTo>
                    <a:pt x="1465402" y="173732"/>
                    <a:pt x="1456217" y="177174"/>
                    <a:pt x="1446712" y="177174"/>
                  </a:cubicBezTo>
                  <a:lnTo>
                    <a:pt x="5982" y="177174"/>
                  </a:lnTo>
                  <a:cubicBezTo>
                    <a:pt x="3678" y="177174"/>
                    <a:pt x="1617" y="175745"/>
                    <a:pt x="808" y="173588"/>
                  </a:cubicBezTo>
                  <a:cubicBezTo>
                    <a:pt x="0" y="171431"/>
                    <a:pt x="615" y="168999"/>
                    <a:pt x="2351" y="167485"/>
                  </a:cubicBezTo>
                  <a:lnTo>
                    <a:pt x="183327" y="9689"/>
                  </a:lnTo>
                  <a:cubicBezTo>
                    <a:pt x="190492" y="3442"/>
                    <a:pt x="199676" y="0"/>
                    <a:pt x="2091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24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030551" y="390303"/>
            <a:ext cx="6234298" cy="9478065"/>
          </a:xfrm>
          <a:custGeom>
            <a:avLst/>
            <a:gdLst/>
            <a:ahLst/>
            <a:cxnLst/>
            <a:rect l="l" t="t" r="r" b="b"/>
            <a:pathLst>
              <a:path w="6234298" h="9478065">
                <a:moveTo>
                  <a:pt x="0" y="0"/>
                </a:moveTo>
                <a:lnTo>
                  <a:pt x="6234298" y="0"/>
                </a:lnTo>
                <a:lnTo>
                  <a:pt x="6234298" y="9478065"/>
                </a:lnTo>
                <a:lnTo>
                  <a:pt x="0" y="947806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993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7254901" y="3869774"/>
            <a:ext cx="6009947" cy="2407809"/>
            <a:chOff x="0" y="0"/>
            <a:chExt cx="1582867" cy="63415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2867" cy="634156"/>
            </a:xfrm>
            <a:custGeom>
              <a:avLst/>
              <a:gdLst/>
              <a:ahLst/>
              <a:cxnLst/>
              <a:rect l="l" t="t" r="r" b="b"/>
              <a:pathLst>
                <a:path w="1582867" h="634156">
                  <a:moveTo>
                    <a:pt x="65697" y="0"/>
                  </a:moveTo>
                  <a:lnTo>
                    <a:pt x="1517169" y="0"/>
                  </a:lnTo>
                  <a:cubicBezTo>
                    <a:pt x="1553453" y="0"/>
                    <a:pt x="1582867" y="29414"/>
                    <a:pt x="1582867" y="65697"/>
                  </a:cubicBezTo>
                  <a:lnTo>
                    <a:pt x="1582867" y="568458"/>
                  </a:lnTo>
                  <a:cubicBezTo>
                    <a:pt x="1582867" y="585882"/>
                    <a:pt x="1575945" y="602593"/>
                    <a:pt x="1563625" y="614913"/>
                  </a:cubicBezTo>
                  <a:cubicBezTo>
                    <a:pt x="1551304" y="627234"/>
                    <a:pt x="1534593" y="634156"/>
                    <a:pt x="1517169" y="634156"/>
                  </a:cubicBezTo>
                  <a:lnTo>
                    <a:pt x="65697" y="634156"/>
                  </a:lnTo>
                  <a:cubicBezTo>
                    <a:pt x="29414" y="634156"/>
                    <a:pt x="0" y="604742"/>
                    <a:pt x="0" y="568458"/>
                  </a:cubicBezTo>
                  <a:lnTo>
                    <a:pt x="0" y="65697"/>
                  </a:lnTo>
                  <a:cubicBezTo>
                    <a:pt x="0" y="48273"/>
                    <a:pt x="6922" y="31563"/>
                    <a:pt x="19242" y="19242"/>
                  </a:cubicBezTo>
                  <a:cubicBezTo>
                    <a:pt x="31563" y="6922"/>
                    <a:pt x="48273" y="0"/>
                    <a:pt x="6569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rnd">
              <a:solidFill>
                <a:srgbClr val="D41C1C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582867" cy="700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13223048" y="5143500"/>
            <a:ext cx="955456" cy="0"/>
          </a:xfrm>
          <a:prstGeom prst="line">
            <a:avLst/>
          </a:prstGeom>
          <a:ln w="57150" cap="flat">
            <a:solidFill>
              <a:srgbClr val="D41C1C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9" name="Freeform 19"/>
          <p:cNvSpPr/>
          <p:nvPr/>
        </p:nvSpPr>
        <p:spPr>
          <a:xfrm>
            <a:off x="15776363" y="5073678"/>
            <a:ext cx="828642" cy="795496"/>
          </a:xfrm>
          <a:custGeom>
            <a:avLst/>
            <a:gdLst/>
            <a:ahLst/>
            <a:cxnLst/>
            <a:rect l="l" t="t" r="r" b="b"/>
            <a:pathLst>
              <a:path w="828642" h="795496">
                <a:moveTo>
                  <a:pt x="0" y="0"/>
                </a:moveTo>
                <a:lnTo>
                  <a:pt x="828641" y="0"/>
                </a:lnTo>
                <a:lnTo>
                  <a:pt x="828641" y="795496"/>
                </a:lnTo>
                <a:lnTo>
                  <a:pt x="0" y="79549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666195" y="1777724"/>
            <a:ext cx="5701448" cy="676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en-US" sz="4245" b="1" u="sng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ตัวอย่าง</a:t>
            </a:r>
          </a:p>
          <a:p>
            <a:pPr algn="ctr">
              <a:lnSpc>
                <a:spcPts val="4882"/>
              </a:lnSpc>
            </a:pPr>
            <a:r>
              <a:rPr lang="en-US" sz="4245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หลักฐานแสดงการเสียภาษีเงินได้บุคคลธรรมดาเป็นเวลา</a:t>
            </a:r>
            <a:r>
              <a:rPr lang="en-US" sz="4245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ติดต่อกันสามปี</a:t>
            </a:r>
            <a:r>
              <a:rPr lang="en-US" sz="4245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นับถึงปีที่สมัคร</a:t>
            </a:r>
          </a:p>
          <a:p>
            <a:pPr algn="ctr">
              <a:lnSpc>
                <a:spcPts val="4882"/>
              </a:lnSpc>
            </a:pPr>
            <a:r>
              <a:rPr lang="en-US" sz="4245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รับเลือกตั้งของผู้สมัคร </a:t>
            </a:r>
            <a:r>
              <a:rPr lang="en-US" sz="4245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เว้นแต่เป็นผู้ไม่ได้เสียภาษีเงินได้</a:t>
            </a:r>
            <a:r>
              <a:rPr lang="en-US" sz="4245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ให้ทำหนังสือยืนยันการไม่ได้เสียภาษีพร้อมทั้งสาเหตุการไม่ได้เสียภาษี </a:t>
            </a:r>
            <a:r>
              <a:rPr lang="en-US" sz="4245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ตามแบบ ส.ถ./ผ.ถ. ๔/๒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75707" y="4218971"/>
            <a:ext cx="3614453" cy="61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2"/>
              </a:lnSpc>
            </a:pPr>
            <a:r>
              <a:rPr lang="en-US" sz="4245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ทำเครื่องหมาย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1945964"/>
            <a:chOff x="0" y="0"/>
            <a:chExt cx="1673415" cy="177174"/>
          </a:xfrm>
        </p:grpSpPr>
        <p:sp>
          <p:nvSpPr>
            <p:cNvPr id="8" name="Freeform 8"/>
            <p:cNvSpPr/>
            <p:nvPr/>
          </p:nvSpPr>
          <p:spPr>
            <a:xfrm>
              <a:off x="8761" y="0"/>
              <a:ext cx="1655893" cy="177174"/>
            </a:xfrm>
            <a:custGeom>
              <a:avLst/>
              <a:gdLst/>
              <a:ahLst/>
              <a:cxnLst/>
              <a:rect l="l" t="t" r="r" b="b"/>
              <a:pathLst>
                <a:path w="1655893" h="177174">
                  <a:moveTo>
                    <a:pt x="209182" y="0"/>
                  </a:moveTo>
                  <a:lnTo>
                    <a:pt x="1649912" y="0"/>
                  </a:lnTo>
                  <a:cubicBezTo>
                    <a:pt x="1652215" y="0"/>
                    <a:pt x="1654277" y="1429"/>
                    <a:pt x="1655085" y="3586"/>
                  </a:cubicBezTo>
                  <a:cubicBezTo>
                    <a:pt x="1655893" y="5743"/>
                    <a:pt x="1655279" y="8175"/>
                    <a:pt x="1653543" y="9689"/>
                  </a:cubicBezTo>
                  <a:lnTo>
                    <a:pt x="1472566" y="167485"/>
                  </a:lnTo>
                  <a:cubicBezTo>
                    <a:pt x="1465402" y="173732"/>
                    <a:pt x="1456217" y="177174"/>
                    <a:pt x="1446712" y="177174"/>
                  </a:cubicBezTo>
                  <a:lnTo>
                    <a:pt x="5982" y="177174"/>
                  </a:lnTo>
                  <a:cubicBezTo>
                    <a:pt x="3678" y="177174"/>
                    <a:pt x="1617" y="175745"/>
                    <a:pt x="808" y="173588"/>
                  </a:cubicBezTo>
                  <a:cubicBezTo>
                    <a:pt x="0" y="171431"/>
                    <a:pt x="615" y="168999"/>
                    <a:pt x="2351" y="167485"/>
                  </a:cubicBezTo>
                  <a:lnTo>
                    <a:pt x="183327" y="9689"/>
                  </a:lnTo>
                  <a:cubicBezTo>
                    <a:pt x="190492" y="3442"/>
                    <a:pt x="199676" y="0"/>
                    <a:pt x="209182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243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11549" y="285996"/>
            <a:ext cx="10331577" cy="9686679"/>
          </a:xfrm>
          <a:custGeom>
            <a:avLst/>
            <a:gdLst/>
            <a:ahLst/>
            <a:cxnLst/>
            <a:rect l="l" t="t" r="r" b="b"/>
            <a:pathLst>
              <a:path w="10331577" h="9686679">
                <a:moveTo>
                  <a:pt x="0" y="0"/>
                </a:moveTo>
                <a:lnTo>
                  <a:pt x="10331577" y="0"/>
                </a:lnTo>
                <a:lnTo>
                  <a:pt x="10331577" y="9686679"/>
                </a:lnTo>
                <a:lnTo>
                  <a:pt x="0" y="96866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3991"/>
            </a:stretch>
          </a:blip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616508"/>
            <a:chOff x="0" y="0"/>
            <a:chExt cx="1673415" cy="329272"/>
          </a:xfrm>
        </p:grpSpPr>
        <p:sp>
          <p:nvSpPr>
            <p:cNvPr id="8" name="Freeform 8"/>
            <p:cNvSpPr/>
            <p:nvPr/>
          </p:nvSpPr>
          <p:spPr>
            <a:xfrm>
              <a:off x="6106" y="0"/>
              <a:ext cx="1661203" cy="329272"/>
            </a:xfrm>
            <a:custGeom>
              <a:avLst/>
              <a:gdLst/>
              <a:ahLst/>
              <a:cxnLst/>
              <a:rect l="l" t="t" r="r" b="b"/>
              <a:pathLst>
                <a:path w="1661203" h="329272">
                  <a:moveTo>
                    <a:pt x="211837" y="0"/>
                  </a:moveTo>
                  <a:lnTo>
                    <a:pt x="1652567" y="0"/>
                  </a:lnTo>
                  <a:cubicBezTo>
                    <a:pt x="1655549" y="0"/>
                    <a:pt x="1658297" y="1614"/>
                    <a:pt x="1659750" y="4218"/>
                  </a:cubicBezTo>
                  <a:cubicBezTo>
                    <a:pt x="1661203" y="6822"/>
                    <a:pt x="1661133" y="10008"/>
                    <a:pt x="1659567" y="12546"/>
                  </a:cubicBezTo>
                  <a:lnTo>
                    <a:pt x="1471852" y="316726"/>
                  </a:lnTo>
                  <a:cubicBezTo>
                    <a:pt x="1467039" y="324524"/>
                    <a:pt x="1458530" y="329272"/>
                    <a:pt x="1449367" y="329272"/>
                  </a:cubicBezTo>
                  <a:lnTo>
                    <a:pt x="8637" y="329272"/>
                  </a:lnTo>
                  <a:cubicBezTo>
                    <a:pt x="5655" y="329272"/>
                    <a:pt x="2906" y="327658"/>
                    <a:pt x="1453" y="325054"/>
                  </a:cubicBezTo>
                  <a:cubicBezTo>
                    <a:pt x="0" y="322450"/>
                    <a:pt x="70" y="319263"/>
                    <a:pt x="1636" y="316726"/>
                  </a:cubicBezTo>
                  <a:lnTo>
                    <a:pt x="189352" y="12546"/>
                  </a:lnTo>
                  <a:cubicBezTo>
                    <a:pt x="194164" y="4748"/>
                    <a:pt x="202673" y="0"/>
                    <a:pt x="211837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395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48143" y="3287026"/>
            <a:ext cx="3936176" cy="6685649"/>
          </a:xfrm>
          <a:custGeom>
            <a:avLst/>
            <a:gdLst/>
            <a:ahLst/>
            <a:cxnLst/>
            <a:rect l="l" t="t" r="r" b="b"/>
            <a:pathLst>
              <a:path w="3936176" h="6685649">
                <a:moveTo>
                  <a:pt x="0" y="0"/>
                </a:moveTo>
                <a:lnTo>
                  <a:pt x="3936176" y="0"/>
                </a:lnTo>
                <a:lnTo>
                  <a:pt x="3936176" y="6685649"/>
                </a:lnTo>
                <a:lnTo>
                  <a:pt x="0" y="6685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419995" y="290857"/>
            <a:ext cx="12956502" cy="1504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</a:pPr>
            <a:r>
              <a:rPr lang="en-US" sz="5197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หนังสือยืนยันการไม่ได้เสียภาษีพร้อมทั้ง</a:t>
            </a:r>
          </a:p>
          <a:p>
            <a:pPr algn="ctr">
              <a:lnSpc>
                <a:spcPts val="5977"/>
              </a:lnSpc>
            </a:pPr>
            <a:r>
              <a:rPr lang="en-US" sz="5197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สาเหตุการไม่ได้เสียภาษี ตามแบบ ส.ถ./ผ.ถ. ๔/๒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2253460" y="2149902"/>
            <a:ext cx="2725542" cy="943761"/>
            <a:chOff x="0" y="0"/>
            <a:chExt cx="3634056" cy="1258349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3634056" cy="1258349"/>
              <a:chOff x="0" y="0"/>
              <a:chExt cx="812800" cy="28144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28144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1445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153504"/>
                    </a:lnTo>
                    <a:cubicBezTo>
                      <a:pt x="812800" y="187436"/>
                      <a:pt x="799321" y="219978"/>
                      <a:pt x="775327" y="243972"/>
                    </a:cubicBezTo>
                    <a:cubicBezTo>
                      <a:pt x="751333" y="267965"/>
                      <a:pt x="718791" y="281445"/>
                      <a:pt x="684859" y="281445"/>
                    </a:cubicBezTo>
                    <a:lnTo>
                      <a:pt x="127941" y="281445"/>
                    </a:lnTo>
                    <a:cubicBezTo>
                      <a:pt x="94009" y="281445"/>
                      <a:pt x="61467" y="267965"/>
                      <a:pt x="37473" y="243972"/>
                    </a:cubicBezTo>
                    <a:cubicBezTo>
                      <a:pt x="13479" y="219978"/>
                      <a:pt x="0" y="187436"/>
                      <a:pt x="0" y="153504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155C4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66675"/>
                <a:ext cx="812800" cy="3481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406017" y="195276"/>
              <a:ext cx="2822021" cy="896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8"/>
                </a:lnSpc>
              </a:pPr>
              <a:r>
                <a:rPr lang="en-US" sz="4590" b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ปี 2565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7304533" y="3287026"/>
            <a:ext cx="3936176" cy="6685649"/>
          </a:xfrm>
          <a:custGeom>
            <a:avLst/>
            <a:gdLst/>
            <a:ahLst/>
            <a:cxnLst/>
            <a:rect l="l" t="t" r="r" b="b"/>
            <a:pathLst>
              <a:path w="3936176" h="6685649">
                <a:moveTo>
                  <a:pt x="0" y="0"/>
                </a:moveTo>
                <a:lnTo>
                  <a:pt x="3936175" y="0"/>
                </a:lnTo>
                <a:lnTo>
                  <a:pt x="3936175" y="6685649"/>
                </a:lnTo>
                <a:lnTo>
                  <a:pt x="0" y="6685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7909850" y="2149902"/>
            <a:ext cx="2725542" cy="943761"/>
            <a:chOff x="0" y="0"/>
            <a:chExt cx="3634056" cy="1258349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3634056" cy="1258349"/>
              <a:chOff x="0" y="0"/>
              <a:chExt cx="812800" cy="28144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28144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1445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153504"/>
                    </a:lnTo>
                    <a:cubicBezTo>
                      <a:pt x="812800" y="187436"/>
                      <a:pt x="799321" y="219978"/>
                      <a:pt x="775327" y="243972"/>
                    </a:cubicBezTo>
                    <a:cubicBezTo>
                      <a:pt x="751333" y="267965"/>
                      <a:pt x="718791" y="281445"/>
                      <a:pt x="684859" y="281445"/>
                    </a:cubicBezTo>
                    <a:lnTo>
                      <a:pt x="127941" y="281445"/>
                    </a:lnTo>
                    <a:cubicBezTo>
                      <a:pt x="94009" y="281445"/>
                      <a:pt x="61467" y="267965"/>
                      <a:pt x="37473" y="243972"/>
                    </a:cubicBezTo>
                    <a:cubicBezTo>
                      <a:pt x="13479" y="219978"/>
                      <a:pt x="0" y="187436"/>
                      <a:pt x="0" y="153504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155C4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812800" cy="3481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06017" y="195276"/>
              <a:ext cx="2822021" cy="896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8"/>
                </a:lnSpc>
              </a:pPr>
              <a:r>
                <a:rPr lang="en-US" sz="4590" b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ปี 2566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2960923" y="3287026"/>
            <a:ext cx="3936176" cy="6685649"/>
          </a:xfrm>
          <a:custGeom>
            <a:avLst/>
            <a:gdLst/>
            <a:ahLst/>
            <a:cxnLst/>
            <a:rect l="l" t="t" r="r" b="b"/>
            <a:pathLst>
              <a:path w="3936176" h="6685649">
                <a:moveTo>
                  <a:pt x="0" y="0"/>
                </a:moveTo>
                <a:lnTo>
                  <a:pt x="3936175" y="0"/>
                </a:lnTo>
                <a:lnTo>
                  <a:pt x="3936175" y="6685649"/>
                </a:lnTo>
                <a:lnTo>
                  <a:pt x="0" y="66856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13743626" y="2149902"/>
            <a:ext cx="2725542" cy="943761"/>
            <a:chOff x="0" y="0"/>
            <a:chExt cx="3634056" cy="1258349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3634056" cy="1258349"/>
              <a:chOff x="0" y="0"/>
              <a:chExt cx="812800" cy="28144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28144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81445">
                    <a:moveTo>
                      <a:pt x="127941" y="0"/>
                    </a:moveTo>
                    <a:lnTo>
                      <a:pt x="684859" y="0"/>
                    </a:lnTo>
                    <a:cubicBezTo>
                      <a:pt x="718791" y="0"/>
                      <a:pt x="751333" y="13479"/>
                      <a:pt x="775327" y="37473"/>
                    </a:cubicBezTo>
                    <a:cubicBezTo>
                      <a:pt x="799321" y="61467"/>
                      <a:pt x="812800" y="94009"/>
                      <a:pt x="812800" y="127941"/>
                    </a:cubicBezTo>
                    <a:lnTo>
                      <a:pt x="812800" y="153504"/>
                    </a:lnTo>
                    <a:cubicBezTo>
                      <a:pt x="812800" y="187436"/>
                      <a:pt x="799321" y="219978"/>
                      <a:pt x="775327" y="243972"/>
                    </a:cubicBezTo>
                    <a:cubicBezTo>
                      <a:pt x="751333" y="267965"/>
                      <a:pt x="718791" y="281445"/>
                      <a:pt x="684859" y="281445"/>
                    </a:cubicBezTo>
                    <a:lnTo>
                      <a:pt x="127941" y="281445"/>
                    </a:lnTo>
                    <a:cubicBezTo>
                      <a:pt x="94009" y="281445"/>
                      <a:pt x="61467" y="267965"/>
                      <a:pt x="37473" y="243972"/>
                    </a:cubicBezTo>
                    <a:cubicBezTo>
                      <a:pt x="13479" y="219978"/>
                      <a:pt x="0" y="187436"/>
                      <a:pt x="0" y="153504"/>
                    </a:cubicBezTo>
                    <a:lnTo>
                      <a:pt x="0" y="127941"/>
                    </a:lnTo>
                    <a:cubicBezTo>
                      <a:pt x="0" y="94009"/>
                      <a:pt x="13479" y="61467"/>
                      <a:pt x="37473" y="37473"/>
                    </a:cubicBezTo>
                    <a:cubicBezTo>
                      <a:pt x="61467" y="13479"/>
                      <a:pt x="94009" y="0"/>
                      <a:pt x="127941" y="0"/>
                    </a:cubicBezTo>
                    <a:close/>
                  </a:path>
                </a:pathLst>
              </a:custGeom>
              <a:solidFill>
                <a:srgbClr val="155C4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66675"/>
                <a:ext cx="812800" cy="3481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406017" y="195276"/>
              <a:ext cx="2822021" cy="896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78"/>
                </a:lnSpc>
              </a:pPr>
              <a:r>
                <a:rPr lang="en-US" sz="4590" b="1">
                  <a:solidFill>
                    <a:srgbClr val="FFFFFF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ปี 2567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833449" y="2358381"/>
          <a:ext cx="16621102" cy="7736397"/>
        </p:xfrm>
        <a:graphic>
          <a:graphicData uri="http://schemas.openxmlformats.org/drawingml/2006/table">
            <a:tbl>
              <a:tblPr/>
              <a:tblGrid>
                <a:gridCol w="3048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0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33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568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697686"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ประเภท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วันเลือกตั้ง</a:t>
                      </a:r>
                      <a:endParaRPr lang="en-US" sz="1100"/>
                    </a:p>
                    <a:p>
                      <a:pPr algn="ctr">
                        <a:lnSpc>
                          <a:spcPts val="5335"/>
                        </a:lnSpc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 </a:t>
                      </a:r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วันครบวาระ</a:t>
                      </a:r>
                      <a:endParaRPr lang="en-US" sz="1100"/>
                    </a:p>
                    <a:p>
                      <a:pPr algn="ctr">
                        <a:lnSpc>
                          <a:spcPts val="5335"/>
                        </a:lnSpc>
                      </a:pP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180 วัน</a:t>
                      </a:r>
                      <a:endParaRPr lang="en-US" sz="1100"/>
                    </a:p>
                    <a:p>
                      <a:pPr algn="ctr">
                        <a:lnSpc>
                          <a:spcPts val="5335"/>
                        </a:lnSpc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ก่อนวันครบวาระ</a:t>
                      </a:r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90 วัน</a:t>
                      </a:r>
                      <a:endParaRPr lang="en-US" sz="1100"/>
                    </a:p>
                    <a:p>
                      <a:pPr algn="ctr">
                        <a:lnSpc>
                          <a:spcPts val="5335"/>
                        </a:lnSpc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ก่อนวันครบวาระ</a:t>
                      </a:r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6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519"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อบจ.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20 ธ.ค.63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19 ธ.ค.67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22 มิ.ย.67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20 ก.ย.67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519"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เทศบาล 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6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28 มี.ค.64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6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27 มี.ค.68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6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28 ก.ย.67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6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27 ธ.ค.67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D6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6179"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อบต.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28 พ.ย.64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27 พ.ย.68  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31 พ.ค.68  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29 ส.ค.68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0280"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กทม.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22 พ.ค.65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21 พ.ค.69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26054"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เมืองพัทยา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22 พ.ค.65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r>
                        <a:rPr lang="en-US" sz="3811" b="1">
                          <a:solidFill>
                            <a:srgbClr val="000000"/>
                          </a:solidFill>
                          <a:latin typeface="TT Norms Bold"/>
                          <a:ea typeface="TT Norms Bold"/>
                          <a:cs typeface="TT Norms Bold"/>
                          <a:sym typeface="TT Norms Bold"/>
                        </a:rPr>
                        <a:t>21 พ.ค.69</a:t>
                      </a: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335"/>
                        </a:lnSpc>
                        <a:defRPr/>
                      </a:pPr>
                      <a:endParaRPr lang="en-US" sz="1100"/>
                    </a:p>
                  </a:txBody>
                  <a:tcPr marL="103298" marR="103298" marT="103298" marB="10329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Box 15"/>
          <p:cNvSpPr txBox="1"/>
          <p:nvPr/>
        </p:nvSpPr>
        <p:spPr>
          <a:xfrm>
            <a:off x="1244600" y="700403"/>
            <a:ext cx="12731818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การเลือกตั้งองค์กรปกครองท้องถิ่น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2257689"/>
            <a:ext cx="18379715" cy="3629485"/>
            <a:chOff x="0" y="0"/>
            <a:chExt cx="1673415" cy="330453"/>
          </a:xfrm>
        </p:grpSpPr>
        <p:sp>
          <p:nvSpPr>
            <p:cNvPr id="8" name="Freeform 8"/>
            <p:cNvSpPr/>
            <p:nvPr/>
          </p:nvSpPr>
          <p:spPr>
            <a:xfrm>
              <a:off x="6092" y="0"/>
              <a:ext cx="1661231" cy="330453"/>
            </a:xfrm>
            <a:custGeom>
              <a:avLst/>
              <a:gdLst/>
              <a:ahLst/>
              <a:cxnLst/>
              <a:rect l="l" t="t" r="r" b="b"/>
              <a:pathLst>
                <a:path w="1661231" h="330453">
                  <a:moveTo>
                    <a:pt x="211851" y="0"/>
                  </a:moveTo>
                  <a:lnTo>
                    <a:pt x="1652581" y="0"/>
                  </a:lnTo>
                  <a:cubicBezTo>
                    <a:pt x="1655566" y="0"/>
                    <a:pt x="1658318" y="1614"/>
                    <a:pt x="1659775" y="4220"/>
                  </a:cubicBezTo>
                  <a:cubicBezTo>
                    <a:pt x="1661231" y="6826"/>
                    <a:pt x="1661165" y="10015"/>
                    <a:pt x="1659601" y="12558"/>
                  </a:cubicBezTo>
                  <a:lnTo>
                    <a:pt x="1471846" y="317895"/>
                  </a:lnTo>
                  <a:cubicBezTo>
                    <a:pt x="1467047" y="325699"/>
                    <a:pt x="1458542" y="330453"/>
                    <a:pt x="1449381" y="330453"/>
                  </a:cubicBezTo>
                  <a:lnTo>
                    <a:pt x="8651" y="330453"/>
                  </a:lnTo>
                  <a:cubicBezTo>
                    <a:pt x="5665" y="330453"/>
                    <a:pt x="2914" y="328839"/>
                    <a:pt x="1457" y="326233"/>
                  </a:cubicBezTo>
                  <a:cubicBezTo>
                    <a:pt x="0" y="323628"/>
                    <a:pt x="67" y="320438"/>
                    <a:pt x="1630" y="317895"/>
                  </a:cubicBezTo>
                  <a:lnTo>
                    <a:pt x="189386" y="12558"/>
                  </a:lnTo>
                  <a:cubicBezTo>
                    <a:pt x="194184" y="4754"/>
                    <a:pt x="202689" y="0"/>
                    <a:pt x="21185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39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54034" y="1427704"/>
            <a:ext cx="6907976" cy="8489064"/>
          </a:xfrm>
          <a:custGeom>
            <a:avLst/>
            <a:gdLst/>
            <a:ahLst/>
            <a:cxnLst/>
            <a:rect l="l" t="t" r="r" b="b"/>
            <a:pathLst>
              <a:path w="6907976" h="8489064">
                <a:moveTo>
                  <a:pt x="0" y="0"/>
                </a:moveTo>
                <a:lnTo>
                  <a:pt x="6907976" y="0"/>
                </a:lnTo>
                <a:lnTo>
                  <a:pt x="6907976" y="8489064"/>
                </a:lnTo>
                <a:lnTo>
                  <a:pt x="0" y="84890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324096"/>
            <a:ext cx="10988177" cy="10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9"/>
              </a:lnSpc>
            </a:pPr>
            <a:r>
              <a:rPr lang="en-US" sz="7208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ตัวอย่าง ใบรับรองแพทย์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3041107"/>
            <a:ext cx="18379715" cy="3629485"/>
            <a:chOff x="0" y="0"/>
            <a:chExt cx="1673415" cy="330453"/>
          </a:xfrm>
        </p:grpSpPr>
        <p:sp>
          <p:nvSpPr>
            <p:cNvPr id="8" name="Freeform 8"/>
            <p:cNvSpPr/>
            <p:nvPr/>
          </p:nvSpPr>
          <p:spPr>
            <a:xfrm>
              <a:off x="6092" y="0"/>
              <a:ext cx="1661231" cy="330453"/>
            </a:xfrm>
            <a:custGeom>
              <a:avLst/>
              <a:gdLst/>
              <a:ahLst/>
              <a:cxnLst/>
              <a:rect l="l" t="t" r="r" b="b"/>
              <a:pathLst>
                <a:path w="1661231" h="330453">
                  <a:moveTo>
                    <a:pt x="211851" y="0"/>
                  </a:moveTo>
                  <a:lnTo>
                    <a:pt x="1652581" y="0"/>
                  </a:lnTo>
                  <a:cubicBezTo>
                    <a:pt x="1655566" y="0"/>
                    <a:pt x="1658318" y="1614"/>
                    <a:pt x="1659775" y="4220"/>
                  </a:cubicBezTo>
                  <a:cubicBezTo>
                    <a:pt x="1661231" y="6826"/>
                    <a:pt x="1661165" y="10015"/>
                    <a:pt x="1659601" y="12558"/>
                  </a:cubicBezTo>
                  <a:lnTo>
                    <a:pt x="1471846" y="317895"/>
                  </a:lnTo>
                  <a:cubicBezTo>
                    <a:pt x="1467047" y="325699"/>
                    <a:pt x="1458542" y="330453"/>
                    <a:pt x="1449381" y="330453"/>
                  </a:cubicBezTo>
                  <a:lnTo>
                    <a:pt x="8651" y="330453"/>
                  </a:lnTo>
                  <a:cubicBezTo>
                    <a:pt x="5665" y="330453"/>
                    <a:pt x="2914" y="328839"/>
                    <a:pt x="1457" y="326233"/>
                  </a:cubicBezTo>
                  <a:cubicBezTo>
                    <a:pt x="0" y="323628"/>
                    <a:pt x="67" y="320438"/>
                    <a:pt x="1630" y="317895"/>
                  </a:cubicBezTo>
                  <a:lnTo>
                    <a:pt x="189386" y="12558"/>
                  </a:lnTo>
                  <a:cubicBezTo>
                    <a:pt x="194184" y="4754"/>
                    <a:pt x="202689" y="0"/>
                    <a:pt x="21185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39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049287" y="604419"/>
            <a:ext cx="11936876" cy="9368256"/>
          </a:xfrm>
          <a:custGeom>
            <a:avLst/>
            <a:gdLst/>
            <a:ahLst/>
            <a:cxnLst/>
            <a:rect l="l" t="t" r="r" b="b"/>
            <a:pathLst>
              <a:path w="11936876" h="9368256">
                <a:moveTo>
                  <a:pt x="0" y="0"/>
                </a:moveTo>
                <a:lnTo>
                  <a:pt x="11936877" y="0"/>
                </a:lnTo>
                <a:lnTo>
                  <a:pt x="11936877" y="9368256"/>
                </a:lnTo>
                <a:lnTo>
                  <a:pt x="0" y="93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844" r="-2193" b="-40696"/>
            </a:stretch>
          </a:blip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23865" y="-1114950"/>
            <a:ext cx="4912948" cy="2801892"/>
            <a:chOff x="0" y="0"/>
            <a:chExt cx="623501" cy="355587"/>
          </a:xfrm>
        </p:grpSpPr>
        <p:sp>
          <p:nvSpPr>
            <p:cNvPr id="4" name="Freeform 4"/>
            <p:cNvSpPr/>
            <p:nvPr/>
          </p:nvSpPr>
          <p:spPr>
            <a:xfrm>
              <a:off x="18603" y="0"/>
              <a:ext cx="586294" cy="355587"/>
            </a:xfrm>
            <a:custGeom>
              <a:avLst/>
              <a:gdLst/>
              <a:ahLst/>
              <a:cxnLst/>
              <a:rect l="l" t="t" r="r" b="b"/>
              <a:pathLst>
                <a:path w="586294" h="355587">
                  <a:moveTo>
                    <a:pt x="354423" y="0"/>
                  </a:moveTo>
                  <a:lnTo>
                    <a:pt x="28672" y="0"/>
                  </a:lnTo>
                  <a:cubicBezTo>
                    <a:pt x="18892" y="0"/>
                    <a:pt x="9852" y="5206"/>
                    <a:pt x="4944" y="13664"/>
                  </a:cubicBezTo>
                  <a:cubicBezTo>
                    <a:pt x="35" y="22123"/>
                    <a:pt x="0" y="32555"/>
                    <a:pt x="4852" y="41045"/>
                  </a:cubicBezTo>
                  <a:lnTo>
                    <a:pt x="161142" y="314542"/>
                  </a:lnTo>
                  <a:cubicBezTo>
                    <a:pt x="175646" y="339923"/>
                    <a:pt x="202638" y="355587"/>
                    <a:pt x="231872" y="355587"/>
                  </a:cubicBezTo>
                  <a:lnTo>
                    <a:pt x="557623" y="355587"/>
                  </a:lnTo>
                  <a:cubicBezTo>
                    <a:pt x="567403" y="355587"/>
                    <a:pt x="576443" y="350381"/>
                    <a:pt x="581351" y="341923"/>
                  </a:cubicBezTo>
                  <a:cubicBezTo>
                    <a:pt x="586260" y="333465"/>
                    <a:pt x="586295" y="323033"/>
                    <a:pt x="581443" y="314542"/>
                  </a:cubicBezTo>
                  <a:lnTo>
                    <a:pt x="425153" y="41045"/>
                  </a:lnTo>
                  <a:cubicBezTo>
                    <a:pt x="410649" y="15664"/>
                    <a:pt x="383657" y="0"/>
                    <a:pt x="354423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420301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22215" y="-3041107"/>
            <a:ext cx="18379715" cy="3629485"/>
            <a:chOff x="0" y="0"/>
            <a:chExt cx="1673415" cy="330453"/>
          </a:xfrm>
        </p:grpSpPr>
        <p:sp>
          <p:nvSpPr>
            <p:cNvPr id="7" name="Freeform 7"/>
            <p:cNvSpPr/>
            <p:nvPr/>
          </p:nvSpPr>
          <p:spPr>
            <a:xfrm>
              <a:off x="6092" y="0"/>
              <a:ext cx="1661231" cy="330453"/>
            </a:xfrm>
            <a:custGeom>
              <a:avLst/>
              <a:gdLst/>
              <a:ahLst/>
              <a:cxnLst/>
              <a:rect l="l" t="t" r="r" b="b"/>
              <a:pathLst>
                <a:path w="1661231" h="330453">
                  <a:moveTo>
                    <a:pt x="211851" y="0"/>
                  </a:moveTo>
                  <a:lnTo>
                    <a:pt x="1652581" y="0"/>
                  </a:lnTo>
                  <a:cubicBezTo>
                    <a:pt x="1655566" y="0"/>
                    <a:pt x="1658318" y="1614"/>
                    <a:pt x="1659775" y="4220"/>
                  </a:cubicBezTo>
                  <a:cubicBezTo>
                    <a:pt x="1661231" y="6826"/>
                    <a:pt x="1661165" y="10015"/>
                    <a:pt x="1659601" y="12558"/>
                  </a:cubicBezTo>
                  <a:lnTo>
                    <a:pt x="1471846" y="317895"/>
                  </a:lnTo>
                  <a:cubicBezTo>
                    <a:pt x="1467047" y="325699"/>
                    <a:pt x="1458542" y="330453"/>
                    <a:pt x="1449381" y="330453"/>
                  </a:cubicBezTo>
                  <a:lnTo>
                    <a:pt x="8651" y="330453"/>
                  </a:lnTo>
                  <a:cubicBezTo>
                    <a:pt x="5665" y="330453"/>
                    <a:pt x="2914" y="328839"/>
                    <a:pt x="1457" y="326233"/>
                  </a:cubicBezTo>
                  <a:cubicBezTo>
                    <a:pt x="0" y="323628"/>
                    <a:pt x="67" y="320438"/>
                    <a:pt x="1630" y="317895"/>
                  </a:cubicBezTo>
                  <a:lnTo>
                    <a:pt x="189386" y="12558"/>
                  </a:lnTo>
                  <a:cubicBezTo>
                    <a:pt x="194184" y="4754"/>
                    <a:pt x="202689" y="0"/>
                    <a:pt x="21185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1470215" cy="39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894538" y="-352642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798501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608749" y="1228935"/>
            <a:ext cx="8786923" cy="8122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1. สำนักงานศาลรัฐธรรมนูญ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2. สำนักงานศาลยุติธรรม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3. สำนักงานศาลปกครอง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4. สำนักงานผู้ตรวจการแผ่นดิน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5. กระทรวงศึกษาธิการ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6. สำนักงานเลขาธิการวุฒิสภา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7. สำนักงานเลขาธิการสภาผู้แทนราษฎร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8. สำนักงานเลขาธิการคณะรัฐมนตรี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9. สำนักงานคณะกรรมการป้องกันและปราบปราม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การทุจริตแห่งชาติ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10. สำนักงานคณะกรรมการป้องกันและปราบปราม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การฟอกเงิน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11. สำนักงานข่าวกรองแห่งชาติ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12. สำนักงานคณะกรรมการป้องกันและปราบปราม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ยาเสพติด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13. กระทรวงการอุดมศึกษา วิทยาศาสตร์ วิจัยแล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นวัตกรรม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501077" y="1228935"/>
            <a:ext cx="8786923" cy="716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14. สำนักงานคณะกรรมการป้องกัน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และปราบปรามการทุจริตในภาครัฐ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15. สำนักงานคณะกรรมการข้าราชการพลเรือน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16. กรมส่งเสริมการปกครองส่วนท้องถิ่น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17. กรมสรรพากร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18. กรมพัฒนาธุรกิจการค้า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19. กรมคุมประพฤติ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20. กรมบังคับคดี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21. กรมราชทัณฑ์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22. กรมศิลปากร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23. สำนักงานตรวจคนเข้าเมือง สตช.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24. สำนักบริหารการทะเบียน กรมการปกครอง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25. กองทะเบียนประวัติอาชญากร สตช.</a:t>
            </a:r>
          </a:p>
          <a:p>
            <a:pPr algn="l">
              <a:lnSpc>
                <a:spcPts val="3786"/>
              </a:lnSpc>
            </a:pPr>
            <a:r>
              <a:rPr lang="en-US" sz="3292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26. บริษัทศูนย์รับฝากหลักทรัพย์ (ประเทศไทย)จำกัด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3041107"/>
            <a:ext cx="18379715" cy="3629485"/>
            <a:chOff x="0" y="0"/>
            <a:chExt cx="1673415" cy="330453"/>
          </a:xfrm>
        </p:grpSpPr>
        <p:sp>
          <p:nvSpPr>
            <p:cNvPr id="8" name="Freeform 8"/>
            <p:cNvSpPr/>
            <p:nvPr/>
          </p:nvSpPr>
          <p:spPr>
            <a:xfrm>
              <a:off x="6092" y="0"/>
              <a:ext cx="1661231" cy="330453"/>
            </a:xfrm>
            <a:custGeom>
              <a:avLst/>
              <a:gdLst/>
              <a:ahLst/>
              <a:cxnLst/>
              <a:rect l="l" t="t" r="r" b="b"/>
              <a:pathLst>
                <a:path w="1661231" h="330453">
                  <a:moveTo>
                    <a:pt x="211851" y="0"/>
                  </a:moveTo>
                  <a:lnTo>
                    <a:pt x="1652581" y="0"/>
                  </a:lnTo>
                  <a:cubicBezTo>
                    <a:pt x="1655566" y="0"/>
                    <a:pt x="1658318" y="1614"/>
                    <a:pt x="1659775" y="4220"/>
                  </a:cubicBezTo>
                  <a:cubicBezTo>
                    <a:pt x="1661231" y="6826"/>
                    <a:pt x="1661165" y="10015"/>
                    <a:pt x="1659601" y="12558"/>
                  </a:cubicBezTo>
                  <a:lnTo>
                    <a:pt x="1471846" y="317895"/>
                  </a:lnTo>
                  <a:cubicBezTo>
                    <a:pt x="1467047" y="325699"/>
                    <a:pt x="1458542" y="330453"/>
                    <a:pt x="1449381" y="330453"/>
                  </a:cubicBezTo>
                  <a:lnTo>
                    <a:pt x="8651" y="330453"/>
                  </a:lnTo>
                  <a:cubicBezTo>
                    <a:pt x="5665" y="330453"/>
                    <a:pt x="2914" y="328839"/>
                    <a:pt x="1457" y="326233"/>
                  </a:cubicBezTo>
                  <a:cubicBezTo>
                    <a:pt x="0" y="323628"/>
                    <a:pt x="67" y="320438"/>
                    <a:pt x="1630" y="317895"/>
                  </a:cubicBezTo>
                  <a:lnTo>
                    <a:pt x="189386" y="12558"/>
                  </a:lnTo>
                  <a:cubicBezTo>
                    <a:pt x="194184" y="4754"/>
                    <a:pt x="202689" y="0"/>
                    <a:pt x="21185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3971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53058" y="7293973"/>
            <a:ext cx="3232219" cy="2678702"/>
          </a:xfrm>
          <a:custGeom>
            <a:avLst/>
            <a:gdLst/>
            <a:ahLst/>
            <a:cxnLst/>
            <a:rect l="l" t="t" r="r" b="b"/>
            <a:pathLst>
              <a:path w="3232219" h="2678702">
                <a:moveTo>
                  <a:pt x="0" y="0"/>
                </a:moveTo>
                <a:lnTo>
                  <a:pt x="3232219" y="0"/>
                </a:lnTo>
                <a:lnTo>
                  <a:pt x="3232219" y="2678702"/>
                </a:lnTo>
                <a:lnTo>
                  <a:pt x="0" y="26787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610125" y="2985249"/>
            <a:ext cx="14859043" cy="5085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7"/>
              </a:lnSpc>
            </a:pPr>
            <a:r>
              <a:rPr lang="en-US" sz="5806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</a:t>
            </a:r>
            <a:r>
              <a:rPr lang="en-US" sz="5806" b="1" u="sng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ม.120</a:t>
            </a:r>
            <a:r>
              <a:rPr lang="en-US" sz="5806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ผู้ใดลงสมัครรับเลือกตั้งโดยรู้อยู่แล้ว</a:t>
            </a:r>
          </a:p>
          <a:p>
            <a:pPr algn="ctr">
              <a:lnSpc>
                <a:spcPts val="6677"/>
              </a:lnSpc>
            </a:pPr>
            <a:r>
              <a:rPr lang="en-US" sz="5806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ว่าตนเป็นผู้ขาดคุณสมบัติหรือมีลักษณะต้องห้าม</a:t>
            </a:r>
          </a:p>
          <a:p>
            <a:pPr algn="ctr">
              <a:lnSpc>
                <a:spcPts val="6677"/>
              </a:lnSpc>
            </a:pPr>
            <a:r>
              <a:rPr lang="en-US" sz="5806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ในการสมัครรับเลือกตั้ง </a:t>
            </a:r>
            <a:r>
              <a:rPr lang="en-US" sz="5806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ต้องระวางโทษจำคุกตั้งแต่หนึ่งปีถึงสิบปีหรือปรับตั้งแต่</a:t>
            </a:r>
          </a:p>
          <a:p>
            <a:pPr algn="ctr">
              <a:lnSpc>
                <a:spcPts val="6677"/>
              </a:lnSpc>
            </a:pPr>
            <a:r>
              <a:rPr lang="en-US" sz="5806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สองหมื่นถึงสองแสนบาท และให้ศาลสั่งเพิกถอนสิทธิเลือกตั้งผู้นั้นมีกำหนดยี่สิบปี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13" name="Freeform 13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3"/>
              <a:stretch>
                <a:fillRect l="-7740" r="-774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4" name="Freeform 14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6" name="Freeform 16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19" name="Freeform 19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279155" y="3686562"/>
            <a:ext cx="9453575" cy="2878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49"/>
              </a:lnSpc>
            </a:pPr>
            <a:r>
              <a:rPr lang="en-US" sz="986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คุณสมบัติและ</a:t>
            </a:r>
          </a:p>
          <a:p>
            <a:pPr algn="l">
              <a:lnSpc>
                <a:spcPts val="11349"/>
              </a:lnSpc>
            </a:pPr>
            <a:r>
              <a:rPr lang="en-US" sz="986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84280" y="322411"/>
            <a:ext cx="11373701" cy="1683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7"/>
              </a:lnSpc>
            </a:pPr>
            <a:r>
              <a:rPr lang="en-US" sz="580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คุณสมบัติผู้สมัครรับเลือกตั้ง (ม.49)</a:t>
            </a:r>
          </a:p>
          <a:p>
            <a:pPr algn="l">
              <a:lnSpc>
                <a:spcPts val="6677"/>
              </a:lnSpc>
            </a:pPr>
            <a:r>
              <a:rPr lang="en-US" sz="580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พรบ.ลต.ส.ถ./ผ.ถ.พ.ศ.2562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27780" y="3307357"/>
            <a:ext cx="14429720" cy="5363917"/>
            <a:chOff x="0" y="0"/>
            <a:chExt cx="19239627" cy="7151889"/>
          </a:xfrm>
        </p:grpSpPr>
        <p:sp>
          <p:nvSpPr>
            <p:cNvPr id="16" name="TextBox 16"/>
            <p:cNvSpPr txBox="1"/>
            <p:nvPr/>
          </p:nvSpPr>
          <p:spPr>
            <a:xfrm>
              <a:off x="994669" y="19050"/>
              <a:ext cx="12631455" cy="842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44"/>
                </a:lnSpc>
              </a:pPr>
              <a:r>
                <a:rPr lang="en-US" sz="429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มีสัญชาติไทย </a:t>
              </a:r>
              <a:r>
                <a:rPr lang="en-US" sz="4299" b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โดยการเกิด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994669" y="1372070"/>
              <a:ext cx="16955722" cy="855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ผู้สมัคร ส.ถ.ต้องมีอายุไม่ต่ำกว่า </a:t>
              </a:r>
              <a:r>
                <a:rPr lang="en-US" sz="4310" b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25 ปีนับถึง (วันเลือกตั้ง)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94669" y="2736122"/>
              <a:ext cx="18244958" cy="169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มีชื่ออยู่ในทะเบียนบ้านในเขต อปท.ที่สมัครรับเลือกตั้งมาแล้วเป็นเวลาไม่น้อยกว่า</a:t>
              </a:r>
              <a:r>
                <a:rPr lang="en-US" sz="4310" b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หนึ่งปี นับถึง (วันสมัครรับเลือกตั้ง)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94669" y="4773041"/>
              <a:ext cx="18244958" cy="855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คุณสมบัติอื่นตามที่ กม.ว่าด้วยการจัดตั้ง อปท.กำหนด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994669" y="6296241"/>
              <a:ext cx="18244958" cy="855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ผู้สมัคร ผ.ถ.ต้องมีอายุไม่ต่ำกว่า </a:t>
              </a:r>
              <a:r>
                <a:rPr lang="en-US" sz="4310" b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35 ปีนับถึง (วันเลือกตั้ง)</a:t>
              </a:r>
            </a:p>
          </p:txBody>
        </p:sp>
        <p:grpSp>
          <p:nvGrpSpPr>
            <p:cNvPr id="21" name="Group 21"/>
            <p:cNvGrpSpPr/>
            <p:nvPr/>
          </p:nvGrpSpPr>
          <p:grpSpPr>
            <a:xfrm rot="5400000">
              <a:off x="-17568" y="41721"/>
              <a:ext cx="667529" cy="584088"/>
              <a:chOff x="0" y="0"/>
              <a:chExt cx="812800" cy="711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 rot="5400000">
              <a:off x="-41721" y="1498325"/>
              <a:ext cx="667529" cy="584088"/>
              <a:chOff x="0" y="0"/>
              <a:chExt cx="812800" cy="7112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 rot="5400000">
              <a:off x="-41721" y="2947713"/>
              <a:ext cx="667529" cy="584088"/>
              <a:chOff x="0" y="0"/>
              <a:chExt cx="812800" cy="7112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 rot="5400000">
              <a:off x="-17568" y="4899297"/>
              <a:ext cx="667529" cy="584088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5400000">
              <a:off x="-17568" y="6354226"/>
              <a:ext cx="667529" cy="584088"/>
              <a:chOff x="0" y="0"/>
              <a:chExt cx="812800" cy="7112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6720580" cy="10287000"/>
          </a:xfrm>
          <a:custGeom>
            <a:avLst/>
            <a:gdLst/>
            <a:ahLst/>
            <a:cxnLst/>
            <a:rect l="l" t="t" r="r" b="b"/>
            <a:pathLst>
              <a:path w="16720580" h="10287000">
                <a:moveTo>
                  <a:pt x="0" y="0"/>
                </a:moveTo>
                <a:lnTo>
                  <a:pt x="16720580" y="0"/>
                </a:lnTo>
                <a:lnTo>
                  <a:pt x="167205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09" b="-180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432348" y="6004523"/>
            <a:ext cx="6699449" cy="6507554"/>
            <a:chOff x="0" y="0"/>
            <a:chExt cx="8932598" cy="8676739"/>
          </a:xfrm>
        </p:grpSpPr>
        <p:grpSp>
          <p:nvGrpSpPr>
            <p:cNvPr id="4" name="Group 4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710887">
            <a:off x="16023381" y="-2791339"/>
            <a:ext cx="6699449" cy="6507554"/>
            <a:chOff x="0" y="0"/>
            <a:chExt cx="8932598" cy="8676739"/>
          </a:xfrm>
        </p:grpSpPr>
        <p:grpSp>
          <p:nvGrpSpPr>
            <p:cNvPr id="9" name="Group 9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32348" y="6004523"/>
            <a:ext cx="6699449" cy="6507554"/>
            <a:chOff x="0" y="0"/>
            <a:chExt cx="8932598" cy="8676739"/>
          </a:xfrm>
        </p:grpSpPr>
        <p:grpSp>
          <p:nvGrpSpPr>
            <p:cNvPr id="3" name="Group 3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710887">
            <a:off x="16023381" y="-2791339"/>
            <a:ext cx="6699449" cy="6507554"/>
            <a:chOff x="0" y="0"/>
            <a:chExt cx="8932598" cy="8676739"/>
          </a:xfrm>
        </p:grpSpPr>
        <p:grpSp>
          <p:nvGrpSpPr>
            <p:cNvPr id="8" name="Group 8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0" y="0"/>
            <a:ext cx="16136471" cy="10287000"/>
          </a:xfrm>
          <a:custGeom>
            <a:avLst/>
            <a:gdLst/>
            <a:ahLst/>
            <a:cxnLst/>
            <a:rect l="l" t="t" r="r" b="b"/>
            <a:pathLst>
              <a:path w="16136471" h="10287000">
                <a:moveTo>
                  <a:pt x="0" y="0"/>
                </a:moveTo>
                <a:lnTo>
                  <a:pt x="16136471" y="0"/>
                </a:lnTo>
                <a:lnTo>
                  <a:pt x="161364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784280" y="322411"/>
            <a:ext cx="11373701" cy="1683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77"/>
              </a:lnSpc>
            </a:pPr>
            <a:r>
              <a:rPr lang="en-US" sz="580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คุณสมบัติผู้สมัครรับเลือกตั้ง (ม.38)</a:t>
            </a:r>
          </a:p>
          <a:p>
            <a:pPr algn="l">
              <a:lnSpc>
                <a:spcPts val="6677"/>
              </a:lnSpc>
            </a:pPr>
            <a:r>
              <a:rPr lang="en-US" sz="580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พรบ.ลต.ส.ถ./ผ.ถ.พ.ศ.2562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99215" y="3190257"/>
            <a:ext cx="13161407" cy="124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มีสัญชาติไทย </a:t>
            </a:r>
            <a:r>
              <a:rPr lang="en-US" sz="4299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แต่บุคคลผู้มีสัญชาติไทย โดยการแปลงสัญชาติ ต้องได้สัญชาติไทยมาแล้วไม่น้อยกว่า ห้า(5)ปี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99215" y="5398787"/>
            <a:ext cx="13683719" cy="63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7"/>
              </a:lnSpc>
            </a:pPr>
            <a:r>
              <a:rPr lang="en-US" sz="431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มีอายุไม่ต่ำกว่า</a:t>
            </a:r>
            <a:r>
              <a:rPr lang="en-US" sz="4310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สิบแปด(18)ปี ในวันเลือกตั้ง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81100" y="6997786"/>
            <a:ext cx="13683719" cy="1265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7"/>
              </a:lnSpc>
            </a:pPr>
            <a:r>
              <a:rPr lang="en-US" sz="431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มีชื่ออยู่ในทะเบียนบ้านในเขตเลือกตั้งมาแล้ว</a:t>
            </a:r>
          </a:p>
          <a:p>
            <a:pPr algn="l">
              <a:lnSpc>
                <a:spcPts val="4957"/>
              </a:lnSpc>
            </a:pPr>
            <a:r>
              <a:rPr lang="en-US" sz="431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เป็นเวลา</a:t>
            </a:r>
            <a:r>
              <a:rPr lang="en-US" sz="4310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ไม่น้อยกว่าหนึ่งปี(1) นับถึงวันเลือกตั้ง</a:t>
            </a:r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1540037" y="3297024"/>
            <a:ext cx="500647" cy="438066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1521923" y="5411028"/>
            <a:ext cx="500647" cy="438066"/>
            <a:chOff x="0" y="0"/>
            <a:chExt cx="812800" cy="711200"/>
          </a:xfrm>
        </p:grpSpPr>
        <p:sp>
          <p:nvSpPr>
            <p:cNvPr id="22" name="Freeform 22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5400000">
            <a:off x="1521923" y="7036513"/>
            <a:ext cx="500647" cy="438066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32348" y="6004523"/>
            <a:ext cx="6699449" cy="6507554"/>
            <a:chOff x="0" y="0"/>
            <a:chExt cx="8932598" cy="8676739"/>
          </a:xfrm>
        </p:grpSpPr>
        <p:grpSp>
          <p:nvGrpSpPr>
            <p:cNvPr id="3" name="Group 3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710887">
            <a:off x="16023381" y="-2791339"/>
            <a:ext cx="6699449" cy="6507554"/>
            <a:chOff x="0" y="0"/>
            <a:chExt cx="8932598" cy="8676739"/>
          </a:xfrm>
        </p:grpSpPr>
        <p:grpSp>
          <p:nvGrpSpPr>
            <p:cNvPr id="8" name="Group 8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0" y="-222878"/>
            <a:ext cx="16583633" cy="10509878"/>
          </a:xfrm>
          <a:custGeom>
            <a:avLst/>
            <a:gdLst/>
            <a:ahLst/>
            <a:cxnLst/>
            <a:rect l="l" t="t" r="r" b="b"/>
            <a:pathLst>
              <a:path w="16583633" h="10509878">
                <a:moveTo>
                  <a:pt x="0" y="0"/>
                </a:moveTo>
                <a:lnTo>
                  <a:pt x="16583633" y="0"/>
                </a:lnTo>
                <a:lnTo>
                  <a:pt x="16583633" y="10509878"/>
                </a:lnTo>
                <a:lnTo>
                  <a:pt x="0" y="10509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65004" y="3641426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03502" y="2030933"/>
            <a:ext cx="2240719" cy="774685"/>
            <a:chOff x="0" y="0"/>
            <a:chExt cx="590148" cy="20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98377" y="1948733"/>
            <a:ext cx="2240719" cy="774685"/>
            <a:chOff x="0" y="0"/>
            <a:chExt cx="590148" cy="2040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1545991" y="-1062296"/>
            <a:ext cx="9394899" cy="2894494"/>
            <a:chOff x="0" y="0"/>
            <a:chExt cx="1455516" cy="4484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5516" cy="448433"/>
            </a:xfrm>
            <a:custGeom>
              <a:avLst/>
              <a:gdLst/>
              <a:ahLst/>
              <a:cxnLst/>
              <a:rect l="l" t="t" r="r" b="b"/>
              <a:pathLst>
                <a:path w="1455516" h="448433">
                  <a:moveTo>
                    <a:pt x="0" y="0"/>
                  </a:moveTo>
                  <a:lnTo>
                    <a:pt x="1455516" y="0"/>
                  </a:lnTo>
                  <a:lnTo>
                    <a:pt x="1455516" y="448433"/>
                  </a:lnTo>
                  <a:lnTo>
                    <a:pt x="0" y="448433"/>
                  </a:lnTo>
                  <a:close/>
                </a:path>
              </a:pathLst>
            </a:custGeom>
            <a:blipFill>
              <a:blip r:embed="rId6"/>
              <a:stretch>
                <a:fillRect t="-95819" r="-5131" b="-3152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5715923" y="-1766632"/>
            <a:ext cx="9272041" cy="3541681"/>
            <a:chOff x="0" y="0"/>
            <a:chExt cx="930920" cy="3555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2280249" y="-591521"/>
            <a:ext cx="4612179" cy="2445178"/>
            <a:chOff x="0" y="0"/>
            <a:chExt cx="812800" cy="430911"/>
          </a:xfrm>
        </p:grpSpPr>
        <p:sp>
          <p:nvSpPr>
            <p:cNvPr id="18" name="Freeform 18"/>
            <p:cNvSpPr/>
            <p:nvPr/>
          </p:nvSpPr>
          <p:spPr>
            <a:xfrm>
              <a:off x="26972" y="21727"/>
              <a:ext cx="758856" cy="409184"/>
            </a:xfrm>
            <a:custGeom>
              <a:avLst/>
              <a:gdLst/>
              <a:ahLst/>
              <a:cxnLst/>
              <a:rect l="l" t="t" r="r" b="b"/>
              <a:pathLst>
                <a:path w="758856" h="409184">
                  <a:moveTo>
                    <a:pt x="413979" y="14908"/>
                  </a:moveTo>
                  <a:lnTo>
                    <a:pt x="751277" y="372550"/>
                  </a:lnTo>
                  <a:cubicBezTo>
                    <a:pt x="757227" y="378859"/>
                    <a:pt x="758856" y="388102"/>
                    <a:pt x="755420" y="396065"/>
                  </a:cubicBezTo>
                  <a:cubicBezTo>
                    <a:pt x="751985" y="404027"/>
                    <a:pt x="744143" y="409184"/>
                    <a:pt x="735471" y="409184"/>
                  </a:cubicBezTo>
                  <a:lnTo>
                    <a:pt x="23385" y="409184"/>
                  </a:lnTo>
                  <a:cubicBezTo>
                    <a:pt x="14713" y="409184"/>
                    <a:pt x="6871" y="404027"/>
                    <a:pt x="3436" y="396065"/>
                  </a:cubicBezTo>
                  <a:cubicBezTo>
                    <a:pt x="0" y="388102"/>
                    <a:pt x="1629" y="378859"/>
                    <a:pt x="7579" y="372550"/>
                  </a:cubicBezTo>
                  <a:lnTo>
                    <a:pt x="344877" y="14908"/>
                  </a:lnTo>
                  <a:cubicBezTo>
                    <a:pt x="353850" y="5393"/>
                    <a:pt x="366350" y="0"/>
                    <a:pt x="379428" y="0"/>
                  </a:cubicBezTo>
                  <a:cubicBezTo>
                    <a:pt x="392506" y="0"/>
                    <a:pt x="405006" y="5393"/>
                    <a:pt x="413979" y="14908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133391"/>
              <a:ext cx="558800" cy="2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51459" y="-429546"/>
            <a:ext cx="17464900" cy="2283202"/>
            <a:chOff x="0" y="0"/>
            <a:chExt cx="1753489" cy="229235"/>
          </a:xfrm>
        </p:grpSpPr>
        <p:sp>
          <p:nvSpPr>
            <p:cNvPr id="21" name="Freeform 21"/>
            <p:cNvSpPr/>
            <p:nvPr/>
          </p:nvSpPr>
          <p:spPr>
            <a:xfrm>
              <a:off x="6876" y="0"/>
              <a:ext cx="1739736" cy="229235"/>
            </a:xfrm>
            <a:custGeom>
              <a:avLst/>
              <a:gdLst/>
              <a:ahLst/>
              <a:cxnLst/>
              <a:rect l="l" t="t" r="r" b="b"/>
              <a:pathLst>
                <a:path w="1739736" h="229235">
                  <a:moveTo>
                    <a:pt x="1530115" y="0"/>
                  </a:moveTo>
                  <a:lnTo>
                    <a:pt x="6423" y="0"/>
                  </a:lnTo>
                  <a:cubicBezTo>
                    <a:pt x="4068" y="0"/>
                    <a:pt x="1932" y="1381"/>
                    <a:pt x="966" y="3528"/>
                  </a:cubicBezTo>
                  <a:cubicBezTo>
                    <a:pt x="0" y="5675"/>
                    <a:pt x="384" y="8190"/>
                    <a:pt x="1945" y="9952"/>
                  </a:cubicBezTo>
                  <a:lnTo>
                    <a:pt x="187503" y="219284"/>
                  </a:lnTo>
                  <a:cubicBezTo>
                    <a:pt x="193113" y="225613"/>
                    <a:pt x="201165" y="229235"/>
                    <a:pt x="209623" y="229235"/>
                  </a:cubicBezTo>
                  <a:lnTo>
                    <a:pt x="1733314" y="229235"/>
                  </a:lnTo>
                  <a:cubicBezTo>
                    <a:pt x="1735669" y="229235"/>
                    <a:pt x="1737805" y="227854"/>
                    <a:pt x="1738771" y="225707"/>
                  </a:cubicBezTo>
                  <a:cubicBezTo>
                    <a:pt x="1739737" y="223560"/>
                    <a:pt x="1739354" y="221046"/>
                    <a:pt x="1737792" y="219284"/>
                  </a:cubicBezTo>
                  <a:lnTo>
                    <a:pt x="1552234" y="9952"/>
                  </a:lnTo>
                  <a:cubicBezTo>
                    <a:pt x="1546624" y="3623"/>
                    <a:pt x="1538572" y="0"/>
                    <a:pt x="153011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66675"/>
              <a:ext cx="1550289" cy="29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215199" y="1948733"/>
            <a:ext cx="2240719" cy="774685"/>
            <a:chOff x="0" y="0"/>
            <a:chExt cx="590148" cy="2040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049295" y="2741662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019416" y="2741662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49295" y="380335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5"/>
                </a:lnTo>
                <a:lnTo>
                  <a:pt x="0" y="73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019416" y="380335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5"/>
                </a:lnTo>
                <a:lnTo>
                  <a:pt x="0" y="73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049295" y="486504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280249" y="5020166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ท่าอุเทน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019416" y="486504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049295" y="5926730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019416" y="5926730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049295" y="6988419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280249" y="7064619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นาแก</a:t>
            </a:r>
          </a:p>
        </p:txBody>
      </p:sp>
      <p:sp>
        <p:nvSpPr>
          <p:cNvPr id="39" name="Freeform 39"/>
          <p:cNvSpPr/>
          <p:nvPr/>
        </p:nvSpPr>
        <p:spPr>
          <a:xfrm>
            <a:off x="16019416" y="6988419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049295" y="8045827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2345619" y="8137627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นาแก</a:t>
            </a:r>
          </a:p>
        </p:txBody>
      </p:sp>
      <p:sp>
        <p:nvSpPr>
          <p:cNvPr id="42" name="Freeform 42"/>
          <p:cNvSpPr/>
          <p:nvPr/>
        </p:nvSpPr>
        <p:spPr>
          <a:xfrm>
            <a:off x="13049295" y="905561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2265004" y="9301832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นาหว้า</a:t>
            </a:r>
          </a:p>
        </p:txBody>
      </p:sp>
      <p:sp>
        <p:nvSpPr>
          <p:cNvPr id="44" name="Freeform 44"/>
          <p:cNvSpPr/>
          <p:nvPr/>
        </p:nvSpPr>
        <p:spPr>
          <a:xfrm>
            <a:off x="16019416" y="905561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15938867" y="8013802"/>
            <a:ext cx="793383" cy="793383"/>
          </a:xfrm>
          <a:custGeom>
            <a:avLst/>
            <a:gdLst/>
            <a:ahLst/>
            <a:cxnLst/>
            <a:rect l="l" t="t" r="r" b="b"/>
            <a:pathLst>
              <a:path w="793383" h="793383">
                <a:moveTo>
                  <a:pt x="0" y="0"/>
                </a:moveTo>
                <a:lnTo>
                  <a:pt x="793383" y="0"/>
                </a:lnTo>
                <a:lnTo>
                  <a:pt x="793383" y="793383"/>
                </a:lnTo>
                <a:lnTo>
                  <a:pt x="0" y="7933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TextBox 46"/>
          <p:cNvSpPr txBox="1"/>
          <p:nvPr/>
        </p:nvSpPr>
        <p:spPr>
          <a:xfrm>
            <a:off x="6421248" y="4067332"/>
            <a:ext cx="5627921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เทศบาลตำบลหนองญาติ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2241533" y="6051518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ท่าอุเทน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411723" y="6069278"/>
            <a:ext cx="5627921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เทศบาลตำบลเวินพระบาท</a:t>
            </a:r>
          </a:p>
        </p:txBody>
      </p:sp>
      <p:sp>
        <p:nvSpPr>
          <p:cNvPr id="49" name="AutoShape 49"/>
          <p:cNvSpPr/>
          <p:nvPr/>
        </p:nvSpPr>
        <p:spPr>
          <a:xfrm>
            <a:off x="2265004" y="4670260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50"/>
          <p:cNvSpPr/>
          <p:nvPr/>
        </p:nvSpPr>
        <p:spPr>
          <a:xfrm>
            <a:off x="2265004" y="5699093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AutoShape 51"/>
          <p:cNvSpPr/>
          <p:nvPr/>
        </p:nvSpPr>
        <p:spPr>
          <a:xfrm>
            <a:off x="2265004" y="6727927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>
            <a:off x="2102322" y="7785202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3" name="AutoShape 53"/>
          <p:cNvSpPr/>
          <p:nvPr/>
        </p:nvSpPr>
        <p:spPr>
          <a:xfrm>
            <a:off x="2265004" y="8941311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4" name="AutoShape 54"/>
          <p:cNvSpPr/>
          <p:nvPr/>
        </p:nvSpPr>
        <p:spPr>
          <a:xfrm flipH="1" flipV="1">
            <a:off x="12063117" y="2930897"/>
            <a:ext cx="0" cy="6935725"/>
          </a:xfrm>
          <a:prstGeom prst="line">
            <a:avLst/>
          </a:prstGeom>
          <a:ln w="57150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5" name="AutoShape 55"/>
          <p:cNvSpPr/>
          <p:nvPr/>
        </p:nvSpPr>
        <p:spPr>
          <a:xfrm flipH="1" flipV="1">
            <a:off x="14987963" y="2955093"/>
            <a:ext cx="0" cy="6935725"/>
          </a:xfrm>
          <a:prstGeom prst="line">
            <a:avLst/>
          </a:prstGeom>
          <a:ln w="57150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6" name="AutoShape 56"/>
          <p:cNvSpPr/>
          <p:nvPr/>
        </p:nvSpPr>
        <p:spPr>
          <a:xfrm flipH="1" flipV="1">
            <a:off x="5739870" y="2929443"/>
            <a:ext cx="0" cy="6935725"/>
          </a:xfrm>
          <a:prstGeom prst="line">
            <a:avLst/>
          </a:prstGeom>
          <a:ln w="57150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7" name="Group 57"/>
          <p:cNvGrpSpPr/>
          <p:nvPr/>
        </p:nvGrpSpPr>
        <p:grpSpPr>
          <a:xfrm>
            <a:off x="2345619" y="1994123"/>
            <a:ext cx="2240719" cy="774685"/>
            <a:chOff x="0" y="0"/>
            <a:chExt cx="590148" cy="204032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9" name="TextBox 59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0" name="Freeform 60"/>
          <p:cNvSpPr/>
          <p:nvPr/>
        </p:nvSpPr>
        <p:spPr>
          <a:xfrm>
            <a:off x="16671659" y="175486"/>
            <a:ext cx="1568518" cy="1391703"/>
          </a:xfrm>
          <a:custGeom>
            <a:avLst/>
            <a:gdLst/>
            <a:ahLst/>
            <a:cxnLst/>
            <a:rect l="l" t="t" r="r" b="b"/>
            <a:pathLst>
              <a:path w="1568518" h="1391703">
                <a:moveTo>
                  <a:pt x="0" y="0"/>
                </a:moveTo>
                <a:lnTo>
                  <a:pt x="1568518" y="0"/>
                </a:lnTo>
                <a:lnTo>
                  <a:pt x="1568518" y="1391704"/>
                </a:lnTo>
                <a:lnTo>
                  <a:pt x="0" y="139170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0819" b="-10819"/>
            </a:stretch>
          </a:blipFill>
        </p:spPr>
      </p:sp>
      <p:sp>
        <p:nvSpPr>
          <p:cNvPr id="61" name="TextBox 61"/>
          <p:cNvSpPr txBox="1"/>
          <p:nvPr/>
        </p:nvSpPr>
        <p:spPr>
          <a:xfrm>
            <a:off x="2265004" y="2987884"/>
            <a:ext cx="3120739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เมืองนครพนม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444720" y="3005643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เทศบาลเมืองนครพนม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893047" y="3031293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450440" y="5037925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เทศบาลตำบลท่าอุเทน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93047" y="5136855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3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6435018" y="7082378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เทศบาลตำบลนาแก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893047" y="7260233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5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6494795" y="8155386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เทศบาลตำบลพระซอง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93047" y="8317642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6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6421248" y="9319591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เทศบาลตำบลนาหว้า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893047" y="9327425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7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5030510" y="382915"/>
            <a:ext cx="10642867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รายชื่อเทศบาลที่ครบวาระ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2466339" y="2160778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7461214" y="2114184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2456089" y="2070323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สมาชิก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5334003" y="2070323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นายก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2265004" y="4049573"/>
            <a:ext cx="3120739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เมืองนครพนม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893047" y="4075166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893047" y="6198544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32348" y="6004523"/>
            <a:ext cx="6699449" cy="6507554"/>
            <a:chOff x="0" y="0"/>
            <a:chExt cx="8932598" cy="8676739"/>
          </a:xfrm>
        </p:grpSpPr>
        <p:grpSp>
          <p:nvGrpSpPr>
            <p:cNvPr id="3" name="Group 3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1710887">
            <a:off x="16023381" y="-2791339"/>
            <a:ext cx="6699449" cy="6507554"/>
            <a:chOff x="0" y="0"/>
            <a:chExt cx="8932598" cy="8676739"/>
          </a:xfrm>
        </p:grpSpPr>
        <p:grpSp>
          <p:nvGrpSpPr>
            <p:cNvPr id="8" name="Group 8"/>
            <p:cNvGrpSpPr/>
            <p:nvPr/>
          </p:nvGrpSpPr>
          <p:grpSpPr>
            <a:xfrm rot="8752493">
              <a:off x="1056717" y="1408260"/>
              <a:ext cx="6819165" cy="5860220"/>
              <a:chOff x="0" y="0"/>
              <a:chExt cx="812800" cy="698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4360" y="0"/>
                <a:ext cx="80408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04080" h="698500">
                    <a:moveTo>
                      <a:pt x="797021" y="368876"/>
                    </a:moveTo>
                    <a:lnTo>
                      <a:pt x="616659" y="678874"/>
                    </a:lnTo>
                    <a:cubicBezTo>
                      <a:pt x="609589" y="691025"/>
                      <a:pt x="596592" y="698500"/>
                      <a:pt x="582534" y="698500"/>
                    </a:cubicBezTo>
                    <a:lnTo>
                      <a:pt x="221546" y="698500"/>
                    </a:lnTo>
                    <a:cubicBezTo>
                      <a:pt x="207488" y="698500"/>
                      <a:pt x="194491" y="691025"/>
                      <a:pt x="187421" y="678874"/>
                    </a:cubicBezTo>
                    <a:lnTo>
                      <a:pt x="7059" y="368876"/>
                    </a:lnTo>
                    <a:cubicBezTo>
                      <a:pt x="0" y="356744"/>
                      <a:pt x="0" y="341756"/>
                      <a:pt x="7059" y="329624"/>
                    </a:cubicBezTo>
                    <a:lnTo>
                      <a:pt x="187421" y="19626"/>
                    </a:lnTo>
                    <a:cubicBezTo>
                      <a:pt x="194491" y="7475"/>
                      <a:pt x="207488" y="0"/>
                      <a:pt x="221546" y="0"/>
                    </a:cubicBezTo>
                    <a:lnTo>
                      <a:pt x="582534" y="0"/>
                    </a:lnTo>
                    <a:cubicBezTo>
                      <a:pt x="596592" y="0"/>
                      <a:pt x="609589" y="7475"/>
                      <a:pt x="616659" y="19626"/>
                    </a:cubicBezTo>
                    <a:lnTo>
                      <a:pt x="797021" y="329624"/>
                    </a:lnTo>
                    <a:cubicBezTo>
                      <a:pt x="804080" y="341756"/>
                      <a:pt x="804080" y="356744"/>
                      <a:pt x="797021" y="368876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14300" y="-66675"/>
                <a:ext cx="584200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8752493">
              <a:off x="1046777" y="3514590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0" y="0"/>
            <a:ext cx="16432348" cy="10681026"/>
          </a:xfrm>
          <a:custGeom>
            <a:avLst/>
            <a:gdLst/>
            <a:ahLst/>
            <a:cxnLst/>
            <a:rect l="l" t="t" r="r" b="b"/>
            <a:pathLst>
              <a:path w="16432348" h="10681026">
                <a:moveTo>
                  <a:pt x="0" y="0"/>
                </a:moveTo>
                <a:lnTo>
                  <a:pt x="16432348" y="0"/>
                </a:lnTo>
                <a:lnTo>
                  <a:pt x="16432348" y="10681026"/>
                </a:lnTo>
                <a:lnTo>
                  <a:pt x="0" y="106810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904708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262985" y="4846361"/>
            <a:ext cx="15417437" cy="4795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เช่น ต้องถูกศาลพิพากษาให้ล้มละลายแล้ว </a:t>
            </a:r>
            <a:r>
              <a:rPr lang="en-US" sz="3697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การถูกพิทักษ์ทรัพย์ชั่วคราว 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หรือพิทักษ์เด็ดขาด ยังไม่ถือว่าเป็นบุคคลล้มละลาย ยังสามารถสมัครรับเลือกตั้งได้</a:t>
            </a:r>
          </a:p>
          <a:p>
            <a:pPr algn="l">
              <a:lnSpc>
                <a:spcPts val="4251"/>
              </a:lnSpc>
            </a:pPr>
            <a:endParaRPr lang="en-US" sz="3697" b="1">
              <a:solidFill>
                <a:srgbClr val="D41C1C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“บุคคลล้มละลายทุจริต” </a:t>
            </a: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หมายความว่า บุคคลล้มละลายที่ถูกศาลพิพากษาว่ามีความผิด ตามมาตรา 163 ถึงมาตรา 170 แห่งพระราชบัญญัติล้มละลาย หรือเป็นบุคคลล้มละลาย อันเนื่องมาจากหรือเกี่ยวเนื่องกับการกระทำความผิด</a:t>
            </a:r>
            <a:r>
              <a:rPr lang="en-US" sz="3697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ฐานยักยอก</a:t>
            </a: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หรือ</a:t>
            </a:r>
            <a:r>
              <a:rPr lang="en-US" sz="3697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ฉ้อโกงตามประมวลกฎหมายอาญา</a:t>
            </a: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หรือการกระทำความผิด</a:t>
            </a:r>
            <a:r>
              <a:rPr lang="en-US" sz="3697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ันมีลักษณะเป็นการกู้ยืมเงินที่เป็นการฉ้อโกงประชาชนตามกฎหมายว่าด้วยการกู้ยืมเงินที่เป็นการฉ้อโกงประชาช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262985" y="2677132"/>
            <a:ext cx="5013527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1.ติดยาเสพติดให้โทษ</a:t>
            </a:r>
          </a:p>
        </p:txBody>
      </p:sp>
      <p:grpSp>
        <p:nvGrpSpPr>
          <p:cNvPr id="17" name="Group 17"/>
          <p:cNvGrpSpPr/>
          <p:nvPr/>
        </p:nvGrpSpPr>
        <p:grpSpPr>
          <a:xfrm rot="5400000">
            <a:off x="1503808" y="2783898"/>
            <a:ext cx="500647" cy="438066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35098" y="3733137"/>
            <a:ext cx="14429720" cy="656024"/>
            <a:chOff x="0" y="0"/>
            <a:chExt cx="19239627" cy="874699"/>
          </a:xfrm>
        </p:grpSpPr>
        <p:sp>
          <p:nvSpPr>
            <p:cNvPr id="21" name="TextBox 21"/>
            <p:cNvSpPr txBox="1"/>
            <p:nvPr/>
          </p:nvSpPr>
          <p:spPr>
            <a:xfrm>
              <a:off x="994669" y="19050"/>
              <a:ext cx="18244958" cy="8556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2.เป็นบุคคลล้มละลายหรือเคยเป็นคนล้มละลายทุจริต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 rot="5400000">
              <a:off x="-41721" y="41721"/>
              <a:ext cx="667529" cy="584088"/>
              <a:chOff x="0" y="0"/>
              <a:chExt cx="812800" cy="7112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4559926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113976" y="2830405"/>
            <a:ext cx="16145324" cy="646430"/>
            <a:chOff x="0" y="0"/>
            <a:chExt cx="21527098" cy="861907"/>
          </a:xfrm>
        </p:grpSpPr>
        <p:grpSp>
          <p:nvGrpSpPr>
            <p:cNvPr id="16" name="Group 16"/>
            <p:cNvGrpSpPr/>
            <p:nvPr/>
          </p:nvGrpSpPr>
          <p:grpSpPr>
            <a:xfrm rot="5400000">
              <a:off x="-41721" y="167755"/>
              <a:ext cx="667529" cy="584088"/>
              <a:chOff x="0" y="0"/>
              <a:chExt cx="812800" cy="7112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70516" y="19050"/>
              <a:ext cx="20556582" cy="842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44"/>
                </a:lnSpc>
              </a:pPr>
              <a:r>
                <a:rPr lang="en-US" sz="429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3.เป็นเจ้าของหรือผู้ถือหุ้นในกิจการหนังสือพิมพ์หรือสื่อมวลชนใด ๆ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13976" y="4168225"/>
            <a:ext cx="15724202" cy="3551134"/>
            <a:chOff x="0" y="0"/>
            <a:chExt cx="20965602" cy="4734846"/>
          </a:xfrm>
        </p:grpSpPr>
        <p:grpSp>
          <p:nvGrpSpPr>
            <p:cNvPr id="21" name="Group 21"/>
            <p:cNvGrpSpPr/>
            <p:nvPr/>
          </p:nvGrpSpPr>
          <p:grpSpPr>
            <a:xfrm rot="5400000">
              <a:off x="-41721" y="41721"/>
              <a:ext cx="667529" cy="584088"/>
              <a:chOff x="0" y="0"/>
              <a:chExt cx="812800" cy="7112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477168" y="1880485"/>
              <a:ext cx="18434924" cy="2854361"/>
              <a:chOff x="0" y="0"/>
              <a:chExt cx="3641466" cy="56382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3641466" cy="563824"/>
              </a:xfrm>
              <a:custGeom>
                <a:avLst/>
                <a:gdLst/>
                <a:ahLst/>
                <a:cxnLst/>
                <a:rect l="l" t="t" r="r" b="b"/>
                <a:pathLst>
                  <a:path w="3641466" h="563824">
                    <a:moveTo>
                      <a:pt x="28557" y="0"/>
                    </a:moveTo>
                    <a:lnTo>
                      <a:pt x="3612909" y="0"/>
                    </a:lnTo>
                    <a:cubicBezTo>
                      <a:pt x="3620483" y="0"/>
                      <a:pt x="3627747" y="3009"/>
                      <a:pt x="3633102" y="8364"/>
                    </a:cubicBezTo>
                    <a:cubicBezTo>
                      <a:pt x="3638458" y="13720"/>
                      <a:pt x="3641466" y="20983"/>
                      <a:pt x="3641466" y="28557"/>
                    </a:cubicBezTo>
                    <a:lnTo>
                      <a:pt x="3641466" y="535267"/>
                    </a:lnTo>
                    <a:cubicBezTo>
                      <a:pt x="3641466" y="542841"/>
                      <a:pt x="3638458" y="550105"/>
                      <a:pt x="3633102" y="555460"/>
                    </a:cubicBezTo>
                    <a:cubicBezTo>
                      <a:pt x="3627747" y="560816"/>
                      <a:pt x="3620483" y="563824"/>
                      <a:pt x="3612909" y="563824"/>
                    </a:cubicBezTo>
                    <a:lnTo>
                      <a:pt x="28557" y="563824"/>
                    </a:lnTo>
                    <a:cubicBezTo>
                      <a:pt x="12786" y="563824"/>
                      <a:pt x="0" y="551039"/>
                      <a:pt x="0" y="535267"/>
                    </a:cubicBezTo>
                    <a:lnTo>
                      <a:pt x="0" y="28557"/>
                    </a:lnTo>
                    <a:cubicBezTo>
                      <a:pt x="0" y="20983"/>
                      <a:pt x="3009" y="13720"/>
                      <a:pt x="8364" y="8364"/>
                    </a:cubicBezTo>
                    <a:cubicBezTo>
                      <a:pt x="13720" y="3009"/>
                      <a:pt x="20983" y="0"/>
                      <a:pt x="28557" y="0"/>
                    </a:cubicBezTo>
                    <a:close/>
                  </a:path>
                </a:pathLst>
              </a:custGeom>
              <a:solidFill>
                <a:srgbClr val="E3E6E5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66675"/>
                <a:ext cx="3641466" cy="630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994669" y="19050"/>
              <a:ext cx="19970933" cy="1693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4.เป็นบุคคลผู้มีลักษณะต้องห้ามมิให้ใช้สิทธิเลือกตั้งตาม</a:t>
              </a:r>
            </a:p>
            <a:p>
              <a:pPr algn="l">
                <a:lnSpc>
                  <a:spcPts val="4957"/>
                </a:lnSpc>
              </a:pPr>
              <a:r>
                <a:rPr lang="en-US" sz="4310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   มาตรา 39 (1) (2) หรือ (4)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2117126" y="2312974"/>
              <a:ext cx="17726019" cy="2136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51"/>
                </a:lnSpc>
              </a:pPr>
              <a:r>
                <a:rPr lang="en-US" sz="369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(1) เป็นภิกษุ สามเณร นักพรต หรือนักบวช </a:t>
              </a:r>
            </a:p>
            <a:p>
              <a:pPr algn="l">
                <a:lnSpc>
                  <a:spcPts val="4251"/>
                </a:lnSpc>
              </a:pPr>
              <a:r>
                <a:rPr lang="en-US" sz="369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(2) อยู่ในระหว่างถูกเพิกถอนสิทธิเลือกตั้งไม่ว่าคดีนั้นจะถึงที่สุดหรือไม่ </a:t>
              </a:r>
            </a:p>
            <a:p>
              <a:pPr algn="l">
                <a:lnSpc>
                  <a:spcPts val="4251"/>
                </a:lnSpc>
              </a:pPr>
              <a:r>
                <a:rPr lang="en-US" sz="369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(4) วิกลจริตจิตฟั่นเฟือนไม่สมประกอบ 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 rot="5400000">
            <a:off x="1082686" y="8340475"/>
            <a:ext cx="500647" cy="438066"/>
            <a:chOff x="0" y="0"/>
            <a:chExt cx="812800" cy="711200"/>
          </a:xfrm>
        </p:grpSpPr>
        <p:sp>
          <p:nvSpPr>
            <p:cNvPr id="30" name="Freeform 3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841863" y="8233709"/>
            <a:ext cx="15417437" cy="124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5.อยู่ระหว่างถูกระงับการใช้สิทธิสมัครรับเลือกตั้งเป็นการชั่วคราว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หรือถูกเพิกถอนสิทธิสมัครรับเลือกตั้ง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4325551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82686" y="2956221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41863" y="2849455"/>
            <a:ext cx="15417437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6.ต้องคำพิพากษาให้จำคุกและถูกคุมขังอยู่โดยหมายของศาล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56740" y="3619710"/>
            <a:ext cx="13826193" cy="1763263"/>
            <a:chOff x="0" y="0"/>
            <a:chExt cx="3641466" cy="4643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41466" cy="464398"/>
            </a:xfrm>
            <a:custGeom>
              <a:avLst/>
              <a:gdLst/>
              <a:ahLst/>
              <a:cxnLst/>
              <a:rect l="l" t="t" r="r" b="b"/>
              <a:pathLst>
                <a:path w="3641466" h="464398">
                  <a:moveTo>
                    <a:pt x="28557" y="0"/>
                  </a:moveTo>
                  <a:lnTo>
                    <a:pt x="3612909" y="0"/>
                  </a:lnTo>
                  <a:cubicBezTo>
                    <a:pt x="3620483" y="0"/>
                    <a:pt x="3627747" y="3009"/>
                    <a:pt x="3633102" y="8364"/>
                  </a:cubicBezTo>
                  <a:cubicBezTo>
                    <a:pt x="3638458" y="13720"/>
                    <a:pt x="3641466" y="20983"/>
                    <a:pt x="3641466" y="28557"/>
                  </a:cubicBezTo>
                  <a:lnTo>
                    <a:pt x="3641466" y="435841"/>
                  </a:lnTo>
                  <a:cubicBezTo>
                    <a:pt x="3641466" y="443415"/>
                    <a:pt x="3638458" y="450679"/>
                    <a:pt x="3633102" y="456034"/>
                  </a:cubicBezTo>
                  <a:cubicBezTo>
                    <a:pt x="3627747" y="461390"/>
                    <a:pt x="3620483" y="464398"/>
                    <a:pt x="3612909" y="464398"/>
                  </a:cubicBezTo>
                  <a:lnTo>
                    <a:pt x="28557" y="464398"/>
                  </a:lnTo>
                  <a:cubicBezTo>
                    <a:pt x="12786" y="464398"/>
                    <a:pt x="0" y="451613"/>
                    <a:pt x="0" y="435841"/>
                  </a:cubicBezTo>
                  <a:lnTo>
                    <a:pt x="0" y="28557"/>
                  </a:lnTo>
                  <a:cubicBezTo>
                    <a:pt x="0" y="20983"/>
                    <a:pt x="3009" y="13720"/>
                    <a:pt x="8364" y="8364"/>
                  </a:cubicBezTo>
                  <a:cubicBezTo>
                    <a:pt x="13720" y="3009"/>
                    <a:pt x="20983" y="0"/>
                    <a:pt x="28557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3641466" cy="531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636708" y="3951221"/>
            <a:ext cx="13294515" cy="106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(ต้องคำพิพากษาให้ลงโทษจำคุกและถูกคุมขังอยู่โดยหมายของศาล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ในขณะที่มีการสมัครรับเลือกตั้งจนถึงวันเลือกตั้ง)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309140" y="3772110"/>
            <a:ext cx="13826193" cy="1763263"/>
            <a:chOff x="0" y="0"/>
            <a:chExt cx="3641466" cy="46439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641466" cy="464398"/>
            </a:xfrm>
            <a:custGeom>
              <a:avLst/>
              <a:gdLst/>
              <a:ahLst/>
              <a:cxnLst/>
              <a:rect l="l" t="t" r="r" b="b"/>
              <a:pathLst>
                <a:path w="3641466" h="464398">
                  <a:moveTo>
                    <a:pt x="28557" y="0"/>
                  </a:moveTo>
                  <a:lnTo>
                    <a:pt x="3612909" y="0"/>
                  </a:lnTo>
                  <a:cubicBezTo>
                    <a:pt x="3620483" y="0"/>
                    <a:pt x="3627747" y="3009"/>
                    <a:pt x="3633102" y="8364"/>
                  </a:cubicBezTo>
                  <a:cubicBezTo>
                    <a:pt x="3638458" y="13720"/>
                    <a:pt x="3641466" y="20983"/>
                    <a:pt x="3641466" y="28557"/>
                  </a:cubicBezTo>
                  <a:lnTo>
                    <a:pt x="3641466" y="435841"/>
                  </a:lnTo>
                  <a:cubicBezTo>
                    <a:pt x="3641466" y="443415"/>
                    <a:pt x="3638458" y="450679"/>
                    <a:pt x="3633102" y="456034"/>
                  </a:cubicBezTo>
                  <a:cubicBezTo>
                    <a:pt x="3627747" y="461390"/>
                    <a:pt x="3620483" y="464398"/>
                    <a:pt x="3612909" y="464398"/>
                  </a:cubicBezTo>
                  <a:lnTo>
                    <a:pt x="28557" y="464398"/>
                  </a:lnTo>
                  <a:cubicBezTo>
                    <a:pt x="12786" y="464398"/>
                    <a:pt x="0" y="451613"/>
                    <a:pt x="0" y="435841"/>
                  </a:cubicBezTo>
                  <a:lnTo>
                    <a:pt x="0" y="28557"/>
                  </a:lnTo>
                  <a:cubicBezTo>
                    <a:pt x="0" y="20983"/>
                    <a:pt x="3009" y="13720"/>
                    <a:pt x="8364" y="8364"/>
                  </a:cubicBezTo>
                  <a:cubicBezTo>
                    <a:pt x="13720" y="3009"/>
                    <a:pt x="20983" y="0"/>
                    <a:pt x="28557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3641466" cy="531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2789108" y="4103621"/>
            <a:ext cx="13294515" cy="106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(ต้องคำพิพากษาให้ลงโทษจำคุกและถูกคุมขังอยู่โดยหมายของศาล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ในขณะที่มีการสมัครรับเลือกตั้งจนถึงวันเลือกตั้ง)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149575" y="6015778"/>
            <a:ext cx="16145324" cy="3476493"/>
            <a:chOff x="0" y="0"/>
            <a:chExt cx="21527098" cy="4635324"/>
          </a:xfrm>
        </p:grpSpPr>
        <p:grpSp>
          <p:nvGrpSpPr>
            <p:cNvPr id="28" name="Group 28"/>
            <p:cNvGrpSpPr/>
            <p:nvPr/>
          </p:nvGrpSpPr>
          <p:grpSpPr>
            <a:xfrm rot="5400000">
              <a:off x="-41721" y="167755"/>
              <a:ext cx="667529" cy="584088"/>
              <a:chOff x="0" y="0"/>
              <a:chExt cx="812800" cy="7112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60851" y="89740"/>
                <a:ext cx="691098" cy="621460"/>
              </a:xfrm>
              <a:custGeom>
                <a:avLst/>
                <a:gdLst/>
                <a:ahLst/>
                <a:cxnLst/>
                <a:rect l="l" t="t" r="r" b="b"/>
                <a:pathLst>
                  <a:path w="691098" h="621460">
                    <a:moveTo>
                      <a:pt x="422271" y="44524"/>
                    </a:moveTo>
                    <a:lnTo>
                      <a:pt x="675227" y="487196"/>
                    </a:lnTo>
                    <a:cubicBezTo>
                      <a:pt x="691098" y="514971"/>
                      <a:pt x="690984" y="549095"/>
                      <a:pt x="674928" y="576763"/>
                    </a:cubicBezTo>
                    <a:cubicBezTo>
                      <a:pt x="658871" y="604431"/>
                      <a:pt x="629300" y="621460"/>
                      <a:pt x="597311" y="621460"/>
                    </a:cubicBezTo>
                    <a:lnTo>
                      <a:pt x="93787" y="621460"/>
                    </a:lnTo>
                    <a:cubicBezTo>
                      <a:pt x="61798" y="621460"/>
                      <a:pt x="32227" y="604431"/>
                      <a:pt x="16170" y="576763"/>
                    </a:cubicBezTo>
                    <a:cubicBezTo>
                      <a:pt x="114" y="549095"/>
                      <a:pt x="0" y="514971"/>
                      <a:pt x="15871" y="487196"/>
                    </a:cubicBezTo>
                    <a:lnTo>
                      <a:pt x="268827" y="44524"/>
                    </a:lnTo>
                    <a:cubicBezTo>
                      <a:pt x="284560" y="16991"/>
                      <a:pt x="313839" y="0"/>
                      <a:pt x="345549" y="0"/>
                    </a:cubicBezTo>
                    <a:cubicBezTo>
                      <a:pt x="377259" y="0"/>
                      <a:pt x="406538" y="16991"/>
                      <a:pt x="422271" y="44524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70516" y="19050"/>
              <a:ext cx="20556582" cy="1668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944"/>
                </a:lnSpc>
              </a:pPr>
              <a:r>
                <a:rPr lang="en-US" sz="429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7.เคยได้รับโทษจำคุกโดยได้พ้นโทษมายังไม่ถึงห้าปีนับถึงวันเลือกตั้ง เว้นแต่ในความผิดอันได้กระทำโดยประมาทหรือความผิดลหุโทษ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390352" y="2284307"/>
              <a:ext cx="18434924" cy="2351017"/>
              <a:chOff x="0" y="0"/>
              <a:chExt cx="3641466" cy="46439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3641466" cy="464398"/>
              </a:xfrm>
              <a:custGeom>
                <a:avLst/>
                <a:gdLst/>
                <a:ahLst/>
                <a:cxnLst/>
                <a:rect l="l" t="t" r="r" b="b"/>
                <a:pathLst>
                  <a:path w="3641466" h="464398">
                    <a:moveTo>
                      <a:pt x="28557" y="0"/>
                    </a:moveTo>
                    <a:lnTo>
                      <a:pt x="3612909" y="0"/>
                    </a:lnTo>
                    <a:cubicBezTo>
                      <a:pt x="3620483" y="0"/>
                      <a:pt x="3627747" y="3009"/>
                      <a:pt x="3633102" y="8364"/>
                    </a:cubicBezTo>
                    <a:cubicBezTo>
                      <a:pt x="3638458" y="13720"/>
                      <a:pt x="3641466" y="20983"/>
                      <a:pt x="3641466" y="28557"/>
                    </a:cubicBezTo>
                    <a:lnTo>
                      <a:pt x="3641466" y="435841"/>
                    </a:lnTo>
                    <a:cubicBezTo>
                      <a:pt x="3641466" y="443415"/>
                      <a:pt x="3638458" y="450679"/>
                      <a:pt x="3633102" y="456034"/>
                    </a:cubicBezTo>
                    <a:cubicBezTo>
                      <a:pt x="3627747" y="461390"/>
                      <a:pt x="3620483" y="464398"/>
                      <a:pt x="3612909" y="464398"/>
                    </a:cubicBezTo>
                    <a:lnTo>
                      <a:pt x="28557" y="464398"/>
                    </a:lnTo>
                    <a:cubicBezTo>
                      <a:pt x="12786" y="464398"/>
                      <a:pt x="0" y="451613"/>
                      <a:pt x="0" y="435841"/>
                    </a:cubicBezTo>
                    <a:lnTo>
                      <a:pt x="0" y="28557"/>
                    </a:lnTo>
                    <a:cubicBezTo>
                      <a:pt x="0" y="20983"/>
                      <a:pt x="3009" y="13720"/>
                      <a:pt x="8364" y="8364"/>
                    </a:cubicBezTo>
                    <a:cubicBezTo>
                      <a:pt x="13720" y="3009"/>
                      <a:pt x="20983" y="0"/>
                      <a:pt x="28557" y="0"/>
                    </a:cubicBezTo>
                    <a:close/>
                  </a:path>
                </a:pathLst>
              </a:custGeom>
              <a:solidFill>
                <a:srgbClr val="E3E6E5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0" y="-66675"/>
                <a:ext cx="3641466" cy="53107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2030309" y="2716796"/>
              <a:ext cx="17726019" cy="1425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51"/>
                </a:lnSpc>
              </a:pPr>
              <a:r>
                <a:rPr lang="en-US" sz="369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คำวินิจฉัยของศาลรัฐธรรมนูญที่ 36/2542 การรอการลงโทษ</a:t>
              </a:r>
            </a:p>
            <a:p>
              <a:pPr algn="l">
                <a:lnSpc>
                  <a:spcPts val="4251"/>
                </a:lnSpc>
              </a:pPr>
              <a:r>
                <a:rPr lang="en-US" sz="3697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มิใช่การพิพากษาให้ลงโทษจำคุก</a:t>
              </a:r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733365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28700" y="2434581"/>
            <a:ext cx="16651722" cy="3625867"/>
            <a:chOff x="0" y="0"/>
            <a:chExt cx="4385639" cy="9549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85639" cy="954961"/>
            </a:xfrm>
            <a:custGeom>
              <a:avLst/>
              <a:gdLst/>
              <a:ahLst/>
              <a:cxnLst/>
              <a:rect l="l" t="t" r="r" b="b"/>
              <a:pathLst>
                <a:path w="4385639" h="954961">
                  <a:moveTo>
                    <a:pt x="23712" y="0"/>
                  </a:moveTo>
                  <a:lnTo>
                    <a:pt x="4361928" y="0"/>
                  </a:lnTo>
                  <a:cubicBezTo>
                    <a:pt x="4368216" y="0"/>
                    <a:pt x="4374247" y="2498"/>
                    <a:pt x="4378694" y="6945"/>
                  </a:cubicBezTo>
                  <a:cubicBezTo>
                    <a:pt x="4383141" y="11392"/>
                    <a:pt x="4385639" y="17423"/>
                    <a:pt x="4385639" y="23712"/>
                  </a:cubicBezTo>
                  <a:lnTo>
                    <a:pt x="4385639" y="931249"/>
                  </a:lnTo>
                  <a:cubicBezTo>
                    <a:pt x="4385639" y="937538"/>
                    <a:pt x="4383141" y="943569"/>
                    <a:pt x="4378694" y="948016"/>
                  </a:cubicBezTo>
                  <a:cubicBezTo>
                    <a:pt x="4374247" y="952463"/>
                    <a:pt x="4368216" y="954961"/>
                    <a:pt x="4361928" y="954961"/>
                  </a:cubicBezTo>
                  <a:lnTo>
                    <a:pt x="23712" y="954961"/>
                  </a:lnTo>
                  <a:cubicBezTo>
                    <a:pt x="17423" y="954961"/>
                    <a:pt x="11392" y="952463"/>
                    <a:pt x="6945" y="948016"/>
                  </a:cubicBezTo>
                  <a:cubicBezTo>
                    <a:pt x="2498" y="943569"/>
                    <a:pt x="0" y="937538"/>
                    <a:pt x="0" y="931249"/>
                  </a:cubicBezTo>
                  <a:lnTo>
                    <a:pt x="0" y="23712"/>
                  </a:lnTo>
                  <a:cubicBezTo>
                    <a:pt x="0" y="17423"/>
                    <a:pt x="2498" y="11392"/>
                    <a:pt x="6945" y="6945"/>
                  </a:cubicBezTo>
                  <a:cubicBezTo>
                    <a:pt x="11392" y="2498"/>
                    <a:pt x="17423" y="0"/>
                    <a:pt x="23712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4385639" cy="1021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36708" y="3951221"/>
            <a:ext cx="13294515" cy="106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(ต้องคำพิพากษาให้ลงโทษจำคุกและถูกคุมขังอยู่โดยหมายของศาล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ในขณะที่มีการสมัครรับเลือกตั้งจนถึงวันเลือกตั้ง)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309140" y="3772110"/>
            <a:ext cx="13826193" cy="1763263"/>
            <a:chOff x="0" y="0"/>
            <a:chExt cx="3641466" cy="4643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41466" cy="464398"/>
            </a:xfrm>
            <a:custGeom>
              <a:avLst/>
              <a:gdLst/>
              <a:ahLst/>
              <a:cxnLst/>
              <a:rect l="l" t="t" r="r" b="b"/>
              <a:pathLst>
                <a:path w="3641466" h="464398">
                  <a:moveTo>
                    <a:pt x="28557" y="0"/>
                  </a:moveTo>
                  <a:lnTo>
                    <a:pt x="3612909" y="0"/>
                  </a:lnTo>
                  <a:cubicBezTo>
                    <a:pt x="3620483" y="0"/>
                    <a:pt x="3627747" y="3009"/>
                    <a:pt x="3633102" y="8364"/>
                  </a:cubicBezTo>
                  <a:cubicBezTo>
                    <a:pt x="3638458" y="13720"/>
                    <a:pt x="3641466" y="20983"/>
                    <a:pt x="3641466" y="28557"/>
                  </a:cubicBezTo>
                  <a:lnTo>
                    <a:pt x="3641466" y="435841"/>
                  </a:lnTo>
                  <a:cubicBezTo>
                    <a:pt x="3641466" y="443415"/>
                    <a:pt x="3638458" y="450679"/>
                    <a:pt x="3633102" y="456034"/>
                  </a:cubicBezTo>
                  <a:cubicBezTo>
                    <a:pt x="3627747" y="461390"/>
                    <a:pt x="3620483" y="464398"/>
                    <a:pt x="3612909" y="464398"/>
                  </a:cubicBezTo>
                  <a:lnTo>
                    <a:pt x="28557" y="464398"/>
                  </a:lnTo>
                  <a:cubicBezTo>
                    <a:pt x="12786" y="464398"/>
                    <a:pt x="0" y="451613"/>
                    <a:pt x="0" y="435841"/>
                  </a:cubicBezTo>
                  <a:lnTo>
                    <a:pt x="0" y="28557"/>
                  </a:lnTo>
                  <a:cubicBezTo>
                    <a:pt x="0" y="20983"/>
                    <a:pt x="3009" y="13720"/>
                    <a:pt x="8364" y="8364"/>
                  </a:cubicBezTo>
                  <a:cubicBezTo>
                    <a:pt x="13720" y="3009"/>
                    <a:pt x="20983" y="0"/>
                    <a:pt x="28557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3641466" cy="531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49203" y="2664151"/>
            <a:ext cx="15610716" cy="319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ความผิดโดยประมาท</a:t>
            </a: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ได้แก่ การกระทำความผิดมิใช่โดยเจตนา แต่กระทำโดย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ขาดความระมัดระวัง ซึ่งบุคคลในภาวะเช่นว่านั้น จักต้องมีตามวิสัยหรือพฤติการณ์ และผู้กระทำอาจใช้ความระมัดระวังเช่นนั้นได้ แต่หาได้ใช้ให้เพียงพอไม่ เช่น ความผิดฐานกระทำโดยประมาทเป็นเหตุให้ผู้อื่นถึงแก่ความตาย ตาม ประมวลกฎหมายอาญา มาตรา 291 หรือประมาทเป็นเหตุให้ผู้อื่นได้รับอันตรายสาหัส ตามประมวลกฎหมายอาญา มาตรา 300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028700" y="6269999"/>
            <a:ext cx="16651722" cy="3625867"/>
            <a:chOff x="0" y="0"/>
            <a:chExt cx="4385639" cy="95496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385639" cy="954961"/>
            </a:xfrm>
            <a:custGeom>
              <a:avLst/>
              <a:gdLst/>
              <a:ahLst/>
              <a:cxnLst/>
              <a:rect l="l" t="t" r="r" b="b"/>
              <a:pathLst>
                <a:path w="4385639" h="954961">
                  <a:moveTo>
                    <a:pt x="23712" y="0"/>
                  </a:moveTo>
                  <a:lnTo>
                    <a:pt x="4361928" y="0"/>
                  </a:lnTo>
                  <a:cubicBezTo>
                    <a:pt x="4368216" y="0"/>
                    <a:pt x="4374247" y="2498"/>
                    <a:pt x="4378694" y="6945"/>
                  </a:cubicBezTo>
                  <a:cubicBezTo>
                    <a:pt x="4383141" y="11392"/>
                    <a:pt x="4385639" y="17423"/>
                    <a:pt x="4385639" y="23712"/>
                  </a:cubicBezTo>
                  <a:lnTo>
                    <a:pt x="4385639" y="931249"/>
                  </a:lnTo>
                  <a:cubicBezTo>
                    <a:pt x="4385639" y="937538"/>
                    <a:pt x="4383141" y="943569"/>
                    <a:pt x="4378694" y="948016"/>
                  </a:cubicBezTo>
                  <a:cubicBezTo>
                    <a:pt x="4374247" y="952463"/>
                    <a:pt x="4368216" y="954961"/>
                    <a:pt x="4361928" y="954961"/>
                  </a:cubicBezTo>
                  <a:lnTo>
                    <a:pt x="23712" y="954961"/>
                  </a:lnTo>
                  <a:cubicBezTo>
                    <a:pt x="17423" y="954961"/>
                    <a:pt x="11392" y="952463"/>
                    <a:pt x="6945" y="948016"/>
                  </a:cubicBezTo>
                  <a:cubicBezTo>
                    <a:pt x="2498" y="943569"/>
                    <a:pt x="0" y="937538"/>
                    <a:pt x="0" y="931249"/>
                  </a:cubicBezTo>
                  <a:lnTo>
                    <a:pt x="0" y="23712"/>
                  </a:lnTo>
                  <a:cubicBezTo>
                    <a:pt x="0" y="17423"/>
                    <a:pt x="2498" y="11392"/>
                    <a:pt x="6945" y="6945"/>
                  </a:cubicBezTo>
                  <a:cubicBezTo>
                    <a:pt x="11392" y="2498"/>
                    <a:pt x="17423" y="0"/>
                    <a:pt x="23712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4385639" cy="10216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416879" y="6431924"/>
            <a:ext cx="15610716" cy="319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ความผิดลหุโทษ</a:t>
            </a: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คือ ความผิดซึ่งต้องระวางโทษจำคุกไม่เกิน 1 เดือน หรือปรับไม่เกิน 10,000 บาท หรือทั้งจำทั้งปรับ เช่น ความผิดฐานกระทำโดยประมาทเป็นเหตุให้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ผู้อื่นได้รับอันตรายแก่กายหรือจิตใจ ตามประมวลกฎหมายอาญา มาตรา 390 หรือฐานใช้กำลังทำร้ายผู้อื่นโดยไม่ถึงกับเป็นเหตุให้เกิดอันตรายแก่กายหรือจิตใจ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ตามประมวลกฎหมายอาญา มาตรา 391 หรือฐานดูหมิ่นซึ่งหน้า ตามประมวลกฎหมายอาญา มาตรา 393 เป็นต้น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4623871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40048" y="2722591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99225" y="2615825"/>
            <a:ext cx="15417437" cy="186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8.</a:t>
            </a:r>
            <a:r>
              <a:rPr lang="en-US" sz="4299" b="1" u="sng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เคย</a:t>
            </a: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ถูกสั่งให้พ้นจากราชการ หน่วยงานของรัฐ หรือรัฐวิสาหกิจ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เพราะทุจริตต่อหน้าที่ หรือถือว่ากระทำการทุจริต หรือประพฤติมิชอบ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ในวงราชการ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156740" y="4481455"/>
            <a:ext cx="13826193" cy="5181055"/>
            <a:chOff x="0" y="0"/>
            <a:chExt cx="3641466" cy="13645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41466" cy="1364558"/>
            </a:xfrm>
            <a:custGeom>
              <a:avLst/>
              <a:gdLst/>
              <a:ahLst/>
              <a:cxnLst/>
              <a:rect l="l" t="t" r="r" b="b"/>
              <a:pathLst>
                <a:path w="3641466" h="1364558">
                  <a:moveTo>
                    <a:pt x="28557" y="0"/>
                  </a:moveTo>
                  <a:lnTo>
                    <a:pt x="3612909" y="0"/>
                  </a:lnTo>
                  <a:cubicBezTo>
                    <a:pt x="3620483" y="0"/>
                    <a:pt x="3627747" y="3009"/>
                    <a:pt x="3633102" y="8364"/>
                  </a:cubicBezTo>
                  <a:cubicBezTo>
                    <a:pt x="3638458" y="13720"/>
                    <a:pt x="3641466" y="20983"/>
                    <a:pt x="3641466" y="28557"/>
                  </a:cubicBezTo>
                  <a:lnTo>
                    <a:pt x="3641466" y="1336000"/>
                  </a:lnTo>
                  <a:cubicBezTo>
                    <a:pt x="3641466" y="1343574"/>
                    <a:pt x="3638458" y="1350838"/>
                    <a:pt x="3633102" y="1356193"/>
                  </a:cubicBezTo>
                  <a:cubicBezTo>
                    <a:pt x="3627747" y="1361549"/>
                    <a:pt x="3620483" y="1364558"/>
                    <a:pt x="3612909" y="1364558"/>
                  </a:cubicBezTo>
                  <a:lnTo>
                    <a:pt x="28557" y="1364558"/>
                  </a:lnTo>
                  <a:cubicBezTo>
                    <a:pt x="12786" y="1364558"/>
                    <a:pt x="0" y="1351772"/>
                    <a:pt x="0" y="1336000"/>
                  </a:cubicBezTo>
                  <a:lnTo>
                    <a:pt x="0" y="28557"/>
                  </a:lnTo>
                  <a:cubicBezTo>
                    <a:pt x="0" y="20983"/>
                    <a:pt x="3009" y="13720"/>
                    <a:pt x="8364" y="8364"/>
                  </a:cubicBezTo>
                  <a:cubicBezTo>
                    <a:pt x="13720" y="3009"/>
                    <a:pt x="20983" y="0"/>
                    <a:pt x="28557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3641466" cy="1431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688419" y="4688518"/>
            <a:ext cx="13294515" cy="4967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 dirty="0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</a:t>
            </a:r>
            <a:r>
              <a:rPr lang="en-US" sz="3697" b="1" dirty="0" err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ทุจริตต่อหน้าที่</a:t>
            </a:r>
            <a:r>
              <a:rPr lang="en-US" sz="3697" b="1" dirty="0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”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หมายความว่า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ปฏิบัติหรือละเว้นการปฏิบัติอย่างใด</a:t>
            </a:r>
            <a:endParaRPr lang="en-US" sz="3697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251"/>
              </a:lnSpc>
            </a:pP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ในตำแหน่งหรือหน้าที่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หรือปฏิบัติหรือละเว้นการปฏิบัติอย่างใดในพฤติการณ์ที่อาจทำให้ผู้อื่นเชื่อว่ามีตำแหน่งหรือหน้าที่ทั้งที่ตน</a:t>
            </a:r>
          </a:p>
          <a:p>
            <a:pPr algn="l">
              <a:lnSpc>
                <a:spcPts val="4251"/>
              </a:lnSpc>
            </a:pP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มิได้มีตำแหน่งหรือหน้าที่นั้น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หรือใช้อำนาจในตำแหน่งหรือหน้าที่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ทั้งนี้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เพื่อแสวงหาประโยชน์ที่มิควรได้สำหรับตนเองหรือผู้อื่น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หรือกระทำการอันเป็นความผิดต่อตำแหน่งหน้าที่ราชการหรือความผิดต่อตำแหน่งหน้าที่ในการยุติธรรมตามประมวลกฎหมายอาญา</a:t>
            </a:r>
            <a:r>
              <a:rPr lang="th-TH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รือกฎหมายอื่น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(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พ.ร.ป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.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ว่าด้วยการป้องกันและปราบปรามการทุจริต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พ.ศ</a:t>
            </a:r>
            <a:r>
              <a:rPr lang="en-US" sz="3697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. 2561)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4171333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28700" y="2434581"/>
            <a:ext cx="16651722" cy="2987357"/>
            <a:chOff x="0" y="0"/>
            <a:chExt cx="4385639" cy="7867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85639" cy="786794"/>
            </a:xfrm>
            <a:custGeom>
              <a:avLst/>
              <a:gdLst/>
              <a:ahLst/>
              <a:cxnLst/>
              <a:rect l="l" t="t" r="r" b="b"/>
              <a:pathLst>
                <a:path w="4385639" h="786794">
                  <a:moveTo>
                    <a:pt x="23712" y="0"/>
                  </a:moveTo>
                  <a:lnTo>
                    <a:pt x="4361928" y="0"/>
                  </a:lnTo>
                  <a:cubicBezTo>
                    <a:pt x="4368216" y="0"/>
                    <a:pt x="4374247" y="2498"/>
                    <a:pt x="4378694" y="6945"/>
                  </a:cubicBezTo>
                  <a:cubicBezTo>
                    <a:pt x="4383141" y="11392"/>
                    <a:pt x="4385639" y="17423"/>
                    <a:pt x="4385639" y="23712"/>
                  </a:cubicBezTo>
                  <a:lnTo>
                    <a:pt x="4385639" y="763082"/>
                  </a:lnTo>
                  <a:cubicBezTo>
                    <a:pt x="4385639" y="769371"/>
                    <a:pt x="4383141" y="775402"/>
                    <a:pt x="4378694" y="779849"/>
                  </a:cubicBezTo>
                  <a:cubicBezTo>
                    <a:pt x="4374247" y="784296"/>
                    <a:pt x="4368216" y="786794"/>
                    <a:pt x="4361928" y="786794"/>
                  </a:cubicBezTo>
                  <a:lnTo>
                    <a:pt x="23712" y="786794"/>
                  </a:lnTo>
                  <a:cubicBezTo>
                    <a:pt x="17423" y="786794"/>
                    <a:pt x="11392" y="784296"/>
                    <a:pt x="6945" y="779849"/>
                  </a:cubicBezTo>
                  <a:cubicBezTo>
                    <a:pt x="2498" y="775402"/>
                    <a:pt x="0" y="769371"/>
                    <a:pt x="0" y="763082"/>
                  </a:cubicBezTo>
                  <a:lnTo>
                    <a:pt x="0" y="23712"/>
                  </a:lnTo>
                  <a:cubicBezTo>
                    <a:pt x="0" y="17423"/>
                    <a:pt x="2498" y="11392"/>
                    <a:pt x="6945" y="6945"/>
                  </a:cubicBezTo>
                  <a:cubicBezTo>
                    <a:pt x="11392" y="2498"/>
                    <a:pt x="17423" y="0"/>
                    <a:pt x="23712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4385639" cy="853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60378" y="2611596"/>
            <a:ext cx="15698922" cy="2661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“ประพฤติมิชอบ” </a:t>
            </a:r>
            <a:r>
              <a:rPr lang="en-US" sz="3697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หมายความว่า การกระทำที่ไม่ใช่การทุจริตต่อหน้าที่แต่เป็น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การปฏิบัติหรือละเว้นการปฏิบัติอย่างใด โดยอาศัยเหตุที่มีตำแหน่งหรือหน้าที่</a:t>
            </a:r>
          </a:p>
          <a:p>
            <a:pPr algn="l">
              <a:lnSpc>
                <a:spcPts val="4251"/>
              </a:lnSpc>
            </a:pPr>
            <a:r>
              <a:rPr lang="en-US" sz="3697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อันเป็นการฝ่าฝืนกฎหมาย ระเบียบ ข้อบังคับ คำสั่ง หรือมติคณะรัฐมนตรี ที่มุ่งหมายจะควบคุมดูแลการรับ การเก็บรักษา หรือการใช้เงินหรือทรัพย์สินของแผ่นดิน (พ.ร.บ.จัดตั้งศาลอาญาคดีทุจริตและประพฤติมิชอบ พ.ศ. 2559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83978" y="5564814"/>
            <a:ext cx="16651722" cy="4407861"/>
            <a:chOff x="0" y="0"/>
            <a:chExt cx="4385639" cy="11609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85639" cy="1160918"/>
            </a:xfrm>
            <a:custGeom>
              <a:avLst/>
              <a:gdLst/>
              <a:ahLst/>
              <a:cxnLst/>
              <a:rect l="l" t="t" r="r" b="b"/>
              <a:pathLst>
                <a:path w="4385639" h="1160918">
                  <a:moveTo>
                    <a:pt x="23712" y="0"/>
                  </a:moveTo>
                  <a:lnTo>
                    <a:pt x="4361928" y="0"/>
                  </a:lnTo>
                  <a:cubicBezTo>
                    <a:pt x="4368216" y="0"/>
                    <a:pt x="4374247" y="2498"/>
                    <a:pt x="4378694" y="6945"/>
                  </a:cubicBezTo>
                  <a:cubicBezTo>
                    <a:pt x="4383141" y="11392"/>
                    <a:pt x="4385639" y="17423"/>
                    <a:pt x="4385639" y="23712"/>
                  </a:cubicBezTo>
                  <a:lnTo>
                    <a:pt x="4385639" y="1137207"/>
                  </a:lnTo>
                  <a:cubicBezTo>
                    <a:pt x="4385639" y="1143495"/>
                    <a:pt x="4383141" y="1149526"/>
                    <a:pt x="4378694" y="1153973"/>
                  </a:cubicBezTo>
                  <a:cubicBezTo>
                    <a:pt x="4374247" y="1158420"/>
                    <a:pt x="4368216" y="1160918"/>
                    <a:pt x="4361928" y="1160918"/>
                  </a:cubicBezTo>
                  <a:lnTo>
                    <a:pt x="23712" y="1160918"/>
                  </a:lnTo>
                  <a:cubicBezTo>
                    <a:pt x="17423" y="1160918"/>
                    <a:pt x="11392" y="1158420"/>
                    <a:pt x="6945" y="1153973"/>
                  </a:cubicBezTo>
                  <a:cubicBezTo>
                    <a:pt x="2498" y="1149526"/>
                    <a:pt x="0" y="1143495"/>
                    <a:pt x="0" y="1137207"/>
                  </a:cubicBezTo>
                  <a:lnTo>
                    <a:pt x="0" y="23712"/>
                  </a:lnTo>
                  <a:cubicBezTo>
                    <a:pt x="0" y="17423"/>
                    <a:pt x="2498" y="11392"/>
                    <a:pt x="6945" y="6945"/>
                  </a:cubicBezTo>
                  <a:cubicBezTo>
                    <a:pt x="11392" y="2498"/>
                    <a:pt x="17423" y="0"/>
                    <a:pt x="23712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4385639" cy="1227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60378" y="5918681"/>
            <a:ext cx="15698922" cy="386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1"/>
              </a:lnSpc>
            </a:pPr>
            <a:r>
              <a:rPr lang="en-US" sz="3697" b="1" dirty="0" err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คำพิพากษาฎีกาที่</a:t>
            </a:r>
            <a:r>
              <a:rPr lang="en-US" sz="3697" b="1" dirty="0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 694/2539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มาตรา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5 แห่งพระราชบัญญัติล้างมลทินในวโรกาสที่พระบาทสมเด็จพระปรมินทรมหาภูมิพลอดุลยเดช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ทรงมีพระชนพรรษา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60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พรรษา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2530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ซึ่งตอนท้ายของมาตรา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5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ให้ถือว่าผู้นั้นมิได้เคยถูกลงโทษหรือถูก</a:t>
            </a:r>
            <a:endParaRPr lang="th-TH" sz="3697" b="1" dirty="0">
              <a:solidFill>
                <a:srgbClr val="155C4F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4251"/>
              </a:lnSpc>
            </a:pP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ลงทัณฑ์</a:t>
            </a:r>
            <a:r>
              <a:rPr lang="th-TH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างวินัยในกรณีนั้นๆ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ย่อมหมายความเพียงว่า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697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ผู้ที่ถูกลงโทษทางวินัยไม่เคยถูกลงโทษทางวินัยเท่านั้น</a:t>
            </a:r>
            <a:r>
              <a:rPr lang="en-US" sz="3697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ส่วนความประพฤติหรือการกระทำที่เป็นเหตุให้บุคคลนั้นถูกลงโทษทางวินัยหาได้ถูกลบล้างไปด้วยไม่ เพราะความประพฤติหรือการกระทำเมื่อเกิดขึ้นแล้วไม่อาจล้างมลทินให้หมดไปได้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4134493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40048" y="2722591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99225" y="2615825"/>
            <a:ext cx="15417437" cy="2484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9.</a:t>
            </a:r>
            <a:r>
              <a:rPr lang="en-US" sz="4299" b="1" u="sng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เคย</a:t>
            </a: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ต้องคำพิพากษาหรือคำสั่งของศาลอันถึงที่สุดให้ทรัพย์สินตกเป็นของแผ่นดินเพราะร่ำรวยผิดปกติ หรือเคยต้องคำพิพากษา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อันถึงที่สุดให้ลงโทษจำคุกเพราะกระทำความผิดตามกฎหมายว่าด้วยการป้องกันและปราบปรามการทุจริต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99225" y="5143500"/>
            <a:ext cx="15417437" cy="4519009"/>
            <a:chOff x="0" y="0"/>
            <a:chExt cx="4060559" cy="11901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60560" cy="1190192"/>
            </a:xfrm>
            <a:custGeom>
              <a:avLst/>
              <a:gdLst/>
              <a:ahLst/>
              <a:cxnLst/>
              <a:rect l="l" t="t" r="r" b="b"/>
              <a:pathLst>
                <a:path w="4060560" h="1190192">
                  <a:moveTo>
                    <a:pt x="25610" y="0"/>
                  </a:moveTo>
                  <a:lnTo>
                    <a:pt x="4034950" y="0"/>
                  </a:lnTo>
                  <a:cubicBezTo>
                    <a:pt x="4049094" y="0"/>
                    <a:pt x="4060560" y="11466"/>
                    <a:pt x="4060560" y="25610"/>
                  </a:cubicBezTo>
                  <a:lnTo>
                    <a:pt x="4060560" y="1164582"/>
                  </a:lnTo>
                  <a:cubicBezTo>
                    <a:pt x="4060560" y="1178726"/>
                    <a:pt x="4049094" y="1190192"/>
                    <a:pt x="4034950" y="1190192"/>
                  </a:cubicBezTo>
                  <a:lnTo>
                    <a:pt x="25610" y="1190192"/>
                  </a:lnTo>
                  <a:cubicBezTo>
                    <a:pt x="11466" y="1190192"/>
                    <a:pt x="0" y="1178726"/>
                    <a:pt x="0" y="1164582"/>
                  </a:cubicBezTo>
                  <a:lnTo>
                    <a:pt x="0" y="25610"/>
                  </a:lnTo>
                  <a:cubicBezTo>
                    <a:pt x="0" y="11466"/>
                    <a:pt x="11466" y="0"/>
                    <a:pt x="25610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4060559" cy="1256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279452" y="5481580"/>
            <a:ext cx="14385930" cy="3821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9"/>
              </a:lnSpc>
            </a:pPr>
            <a:r>
              <a:rPr lang="en-US" sz="3321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“ร่ำรวยผิดปกติ” </a:t>
            </a:r>
            <a:r>
              <a:rPr lang="en-US" sz="3321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หมายความว่า การมีทรัพย์สินมากผิดปกติ หรือมีทรัพย์สินเพิ่มขึ้นมากผิดปกติ หรือมีทรัพย์สินลดลงมากผิดปกติ หรือได้ทรัพย์สินมาโดยไม่มีมูลจะอ้างได้ตามกฎหมายสืบเนื่องจากการปฏิบัติหน้าที่หรือใช้อำนาจในตำแหน่งหน้าที่ รวมทั้งกรณีมีทรัพย์สินเพิ่มขึ้นผิดปกติสืบเนื่องจากการเปรียบเทียบบัญชีแสดงรายการทรัพย์สินหรือหนี้สินด้วย พ.ร.ป.ว่าด้วยการป้องกันและปราบปรามการทุจริต </a:t>
            </a:r>
          </a:p>
          <a:p>
            <a:pPr algn="l">
              <a:lnSpc>
                <a:spcPts val="3819"/>
              </a:lnSpc>
            </a:pPr>
            <a:r>
              <a:rPr lang="en-US" sz="3321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พ.ศ. 2561 เจตนารมณ์ การที่บุคคลใดกระทำความผิดตามกฎหมายว่าด้วยการป้องกันและปราบปรามการทุจริต และศาลมีคำพิพากษาถึงที่สุดให้ลงโทษจำคุก ย่อมไม่อยู่ในฐานะที่จะไว้วางใจในความสุจริตได้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733365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40048" y="2722591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799225" y="2625350"/>
            <a:ext cx="15460075" cy="4338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7"/>
              </a:lnSpc>
            </a:pPr>
            <a:r>
              <a:rPr lang="en-US" sz="372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10.</a:t>
            </a:r>
            <a:r>
              <a:rPr lang="en-US" sz="3728" b="1" u="sng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เคย</a:t>
            </a:r>
            <a:r>
              <a:rPr lang="en-US" sz="372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้องคำพิพากษาอันถึงที่สุดว่ากระทำความผิดต่อตำแหน่งหน้าที่ราชการหรือต่อตำแหน่งหน้าที่ในการยุติธรรม หรือกระทำความผิดตามกฎหมายว่าด้วยความผิดของพนักงานในองค์การหรือหน่วยงานของรัฐ หรือความผิดเกี่ยวกับทรัพย์ที่กระทำโดยทุจริตตามประมวลกฎหมายอาญา ความผิดตามกฎหมายว่าด้วยการกู้ยืมเงินที่เป็นการฉ้อโกงประชาชนกฎหมายว่าด้วยยาเสพติดในฐานความผิด</a:t>
            </a:r>
          </a:p>
          <a:p>
            <a:pPr algn="l">
              <a:lnSpc>
                <a:spcPts val="4287"/>
              </a:lnSpc>
            </a:pPr>
            <a:r>
              <a:rPr lang="en-US" sz="372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ผู้ผลิต นำเข้า ส่งออก หรือผู้ค้ากฎหมายว่าด้วยการพนันในความผิดฐานเป็นเจ้ามือหรือเจ้าสำนักกฎหมายว่าด้วยการป้องกันและปราบปรามการค้ามนุษย์ หรือ </a:t>
            </a:r>
          </a:p>
          <a:p>
            <a:pPr algn="l">
              <a:lnSpc>
                <a:spcPts val="4287"/>
              </a:lnSpc>
            </a:pPr>
            <a:r>
              <a:rPr lang="en-US" sz="372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กฏหมายว่าด้วยการป้องกันและปราบปรามการฟอกเงินในความผิดฐานฟอกเงิน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799225" y="7335325"/>
            <a:ext cx="15417437" cy="2327184"/>
            <a:chOff x="0" y="0"/>
            <a:chExt cx="4060559" cy="6129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60560" cy="612921"/>
            </a:xfrm>
            <a:custGeom>
              <a:avLst/>
              <a:gdLst/>
              <a:ahLst/>
              <a:cxnLst/>
              <a:rect l="l" t="t" r="r" b="b"/>
              <a:pathLst>
                <a:path w="4060560" h="612921">
                  <a:moveTo>
                    <a:pt x="25610" y="0"/>
                  </a:moveTo>
                  <a:lnTo>
                    <a:pt x="4034950" y="0"/>
                  </a:lnTo>
                  <a:cubicBezTo>
                    <a:pt x="4049094" y="0"/>
                    <a:pt x="4060560" y="11466"/>
                    <a:pt x="4060560" y="25610"/>
                  </a:cubicBezTo>
                  <a:lnTo>
                    <a:pt x="4060560" y="587311"/>
                  </a:lnTo>
                  <a:cubicBezTo>
                    <a:pt x="4060560" y="601455"/>
                    <a:pt x="4049094" y="612921"/>
                    <a:pt x="4034950" y="612921"/>
                  </a:cubicBezTo>
                  <a:lnTo>
                    <a:pt x="25610" y="612921"/>
                  </a:lnTo>
                  <a:cubicBezTo>
                    <a:pt x="11466" y="612921"/>
                    <a:pt x="0" y="601455"/>
                    <a:pt x="0" y="587311"/>
                  </a:cubicBezTo>
                  <a:lnTo>
                    <a:pt x="0" y="25610"/>
                  </a:lnTo>
                  <a:cubicBezTo>
                    <a:pt x="0" y="11466"/>
                    <a:pt x="11466" y="0"/>
                    <a:pt x="25610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4060559" cy="6795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83238" y="7555516"/>
            <a:ext cx="14385930" cy="1916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19"/>
              </a:lnSpc>
            </a:pPr>
            <a:r>
              <a:rPr lang="en-US" sz="3321" b="1" u="sng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หมายเหตุ</a:t>
            </a:r>
            <a:r>
              <a:rPr lang="en-US" sz="3321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เพื่อเป็นการป้องกันมิให้บุคคลที่ขาดความน่าเชื่อถือในความสุจริตหรือ</a:t>
            </a:r>
          </a:p>
          <a:p>
            <a:pPr algn="l">
              <a:lnSpc>
                <a:spcPts val="3819"/>
              </a:lnSpc>
            </a:pPr>
            <a:r>
              <a:rPr lang="en-US" sz="3321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ผู้ที่เคยกระทำความผิดจนเป็นปฏิปักษ์ต่อประโยชน์สาธารณะได้เข้ามาดำรงตำแหน่ง</a:t>
            </a:r>
          </a:p>
          <a:p>
            <a:pPr algn="l">
              <a:lnSpc>
                <a:spcPts val="3819"/>
              </a:lnSpc>
            </a:pPr>
            <a:r>
              <a:rPr lang="en-US" sz="3321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ในทางการเมือง ยึดถือการ ที่ศาลได้วินิจฉัยว่าได้กระทำความผิดในเรื่องนั้นๆ หรือไม่เป็นสำคัญ โดยไม่ได้คำนึงว่ามีเหตุบรรเทาโทษอย่างไรหรือจะถูกลงโทษหรือไม่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822541" y="1896633"/>
            <a:ext cx="17309791" cy="11421556"/>
            <a:chOff x="0" y="0"/>
            <a:chExt cx="812800" cy="5363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536312"/>
            </a:xfrm>
            <a:custGeom>
              <a:avLst/>
              <a:gdLst/>
              <a:ahLst/>
              <a:cxnLst/>
              <a:rect l="l" t="t" r="r" b="b"/>
              <a:pathLst>
                <a:path w="812800" h="536312">
                  <a:moveTo>
                    <a:pt x="44726" y="0"/>
                  </a:moveTo>
                  <a:lnTo>
                    <a:pt x="768074" y="0"/>
                  </a:lnTo>
                  <a:cubicBezTo>
                    <a:pt x="779936" y="0"/>
                    <a:pt x="791312" y="4712"/>
                    <a:pt x="799700" y="13100"/>
                  </a:cubicBezTo>
                  <a:cubicBezTo>
                    <a:pt x="808088" y="21488"/>
                    <a:pt x="812800" y="32864"/>
                    <a:pt x="812800" y="44726"/>
                  </a:cubicBezTo>
                  <a:lnTo>
                    <a:pt x="812800" y="491586"/>
                  </a:lnTo>
                  <a:cubicBezTo>
                    <a:pt x="812800" y="503448"/>
                    <a:pt x="808088" y="514824"/>
                    <a:pt x="799700" y="523212"/>
                  </a:cubicBezTo>
                  <a:cubicBezTo>
                    <a:pt x="791312" y="531599"/>
                    <a:pt x="779936" y="536312"/>
                    <a:pt x="768074" y="536312"/>
                  </a:cubicBezTo>
                  <a:lnTo>
                    <a:pt x="44726" y="536312"/>
                  </a:lnTo>
                  <a:cubicBezTo>
                    <a:pt x="32864" y="536312"/>
                    <a:pt x="21488" y="531599"/>
                    <a:pt x="13100" y="523212"/>
                  </a:cubicBezTo>
                  <a:cubicBezTo>
                    <a:pt x="4712" y="514824"/>
                    <a:pt x="0" y="503448"/>
                    <a:pt x="0" y="491586"/>
                  </a:cubicBezTo>
                  <a:lnTo>
                    <a:pt x="0" y="44726"/>
                  </a:lnTo>
                  <a:cubicBezTo>
                    <a:pt x="0" y="32864"/>
                    <a:pt x="4712" y="21488"/>
                    <a:pt x="13100" y="13100"/>
                  </a:cubicBezTo>
                  <a:cubicBezTo>
                    <a:pt x="21488" y="4712"/>
                    <a:pt x="32864" y="0"/>
                    <a:pt x="44726" y="0"/>
                  </a:cubicBezTo>
                  <a:close/>
                </a:path>
              </a:pathLst>
            </a:custGeom>
            <a:solidFill>
              <a:srgbClr val="EFEFF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602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7" name="Freeform 7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759197" y="1896633"/>
            <a:ext cx="8261482" cy="3086100"/>
            <a:chOff x="0" y="0"/>
            <a:chExt cx="2175864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75864" cy="812800"/>
            </a:xfrm>
            <a:custGeom>
              <a:avLst/>
              <a:gdLst/>
              <a:ahLst/>
              <a:cxnLst/>
              <a:rect l="l" t="t" r="r" b="b"/>
              <a:pathLst>
                <a:path w="2175864" h="812800">
                  <a:moveTo>
                    <a:pt x="47793" y="0"/>
                  </a:moveTo>
                  <a:lnTo>
                    <a:pt x="2128071" y="0"/>
                  </a:lnTo>
                  <a:cubicBezTo>
                    <a:pt x="2154466" y="0"/>
                    <a:pt x="2175864" y="21397"/>
                    <a:pt x="2175864" y="47793"/>
                  </a:cubicBezTo>
                  <a:lnTo>
                    <a:pt x="2175864" y="765007"/>
                  </a:lnTo>
                  <a:cubicBezTo>
                    <a:pt x="2175864" y="791403"/>
                    <a:pt x="2154466" y="812800"/>
                    <a:pt x="2128071" y="812800"/>
                  </a:cubicBezTo>
                  <a:lnTo>
                    <a:pt x="47793" y="812800"/>
                  </a:lnTo>
                  <a:cubicBezTo>
                    <a:pt x="21397" y="812800"/>
                    <a:pt x="0" y="791403"/>
                    <a:pt x="0" y="765007"/>
                  </a:cubicBezTo>
                  <a:lnTo>
                    <a:pt x="0" y="47793"/>
                  </a:lnTo>
                  <a:cubicBezTo>
                    <a:pt x="0" y="21397"/>
                    <a:pt x="21397" y="0"/>
                    <a:pt x="47793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2175864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08749" y="3924652"/>
            <a:ext cx="8809347" cy="543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1.ความผิดฐาน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       (ม.224)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2.ความผิดฐาน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วิ่งราวทรัพย์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(ม.336)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3.ความผิดฐาน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กรรโชกทรัพย์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(ม.337)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4.ความผิดฐาน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รีดเอาทรัพย์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(ม.338)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5.ความผิดฐาน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ชิงทรัพย์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     (ม.339)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6.ความผิดฐาน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ปล้นทรัพย์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 (ม.340)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7.ความผิดฐาน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ฉ้อโกง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         </a:t>
            </a:r>
            <a:r>
              <a:rPr lang="th-TH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(ม.341)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8.ความผิดฐาน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โกงเจ้าหนี้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  (ม.349)</a:t>
            </a:r>
          </a:p>
          <a:p>
            <a:pPr algn="l">
              <a:lnSpc>
                <a:spcPts val="4713"/>
              </a:lnSpc>
            </a:pP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9.ความผิดฐาน </a:t>
            </a:r>
            <a:r>
              <a:rPr lang="en-US" sz="4098" b="1" dirty="0" err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ยักยอกทรัพย์</a:t>
            </a:r>
            <a:r>
              <a:rPr lang="en-US" sz="4098" b="1" dirty="0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(ม.352)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122619" y="2321414"/>
            <a:ext cx="4628547" cy="63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7"/>
              </a:lnSpc>
            </a:pPr>
            <a:r>
              <a:rPr lang="en-US" sz="431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คำนิยาม โดยทุจริต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08749" y="553124"/>
            <a:ext cx="12743215" cy="83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43"/>
              </a:lnSpc>
            </a:pPr>
            <a:r>
              <a:rPr lang="en-US" sz="5776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03024" y="3104821"/>
            <a:ext cx="7094212" cy="1421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7"/>
              </a:lnSpc>
            </a:pPr>
            <a:r>
              <a:rPr lang="en-US" sz="3224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ม.1 (1)หมายความว่า เพื่อแสวงหาผลประโยชน์ที่มิควรได้โดยชอบด้วยกฎหมาย สำหรัตนเองหรือผู้อื่น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8749" y="2238028"/>
            <a:ext cx="8584702" cy="123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4200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ลักษณะความผิดเกี่ยวกับทรัพย์ที่กระทำโดยทุจริตตามประมวลกฏหมายอาญา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759197" y="5934654"/>
            <a:ext cx="8261482" cy="3086100"/>
            <a:chOff x="0" y="0"/>
            <a:chExt cx="2175864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175864" cy="812800"/>
            </a:xfrm>
            <a:custGeom>
              <a:avLst/>
              <a:gdLst/>
              <a:ahLst/>
              <a:cxnLst/>
              <a:rect l="l" t="t" r="r" b="b"/>
              <a:pathLst>
                <a:path w="2175864" h="812800">
                  <a:moveTo>
                    <a:pt x="47793" y="0"/>
                  </a:moveTo>
                  <a:lnTo>
                    <a:pt x="2128071" y="0"/>
                  </a:lnTo>
                  <a:cubicBezTo>
                    <a:pt x="2154466" y="0"/>
                    <a:pt x="2175864" y="21397"/>
                    <a:pt x="2175864" y="47793"/>
                  </a:cubicBezTo>
                  <a:lnTo>
                    <a:pt x="2175864" y="765007"/>
                  </a:lnTo>
                  <a:cubicBezTo>
                    <a:pt x="2175864" y="791403"/>
                    <a:pt x="2154466" y="812800"/>
                    <a:pt x="2128071" y="812800"/>
                  </a:cubicBezTo>
                  <a:lnTo>
                    <a:pt x="47793" y="812800"/>
                  </a:lnTo>
                  <a:cubicBezTo>
                    <a:pt x="21397" y="812800"/>
                    <a:pt x="0" y="791403"/>
                    <a:pt x="0" y="765007"/>
                  </a:cubicBezTo>
                  <a:lnTo>
                    <a:pt x="0" y="47793"/>
                  </a:lnTo>
                  <a:cubicBezTo>
                    <a:pt x="0" y="21397"/>
                    <a:pt x="21397" y="0"/>
                    <a:pt x="47793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175864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203024" y="6268632"/>
            <a:ext cx="7273730" cy="2306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ลักษณะความผิดเกี่ยวกับทรัพย์</a:t>
            </a:r>
          </a:p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ที่ไม่ต้องมีเจตนาพิเศษ โดยทุจริต</a:t>
            </a:r>
          </a:p>
          <a:p>
            <a:pPr algn="l">
              <a:lnSpc>
                <a:spcPts val="3545"/>
              </a:lnSpc>
            </a:pPr>
            <a:r>
              <a:rPr lang="en-US" sz="30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1.ความผิดฐาน รับของโจร            (ม.357)</a:t>
            </a:r>
          </a:p>
          <a:p>
            <a:pPr algn="l">
              <a:lnSpc>
                <a:spcPts val="3545"/>
              </a:lnSpc>
            </a:pPr>
            <a:r>
              <a:rPr lang="en-US" sz="30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2.ความผิดฐาน ทำให้เสียทรัพย์   (ม.358)</a:t>
            </a:r>
          </a:p>
          <a:p>
            <a:pPr algn="l">
              <a:lnSpc>
                <a:spcPts val="3545"/>
              </a:lnSpc>
            </a:pPr>
            <a:r>
              <a:rPr lang="en-US" sz="30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3.ความผิดฐาน บุกรุก                     (ม.362)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05200" y="1761700"/>
            <a:ext cx="22002498" cy="7892673"/>
            <a:chOff x="0" y="0"/>
            <a:chExt cx="1619773" cy="581040"/>
          </a:xfrm>
        </p:grpSpPr>
        <p:sp>
          <p:nvSpPr>
            <p:cNvPr id="3" name="Freeform 3"/>
            <p:cNvSpPr/>
            <p:nvPr/>
          </p:nvSpPr>
          <p:spPr>
            <a:xfrm>
              <a:off x="2683" y="0"/>
              <a:ext cx="1614406" cy="581040"/>
            </a:xfrm>
            <a:custGeom>
              <a:avLst/>
              <a:gdLst/>
              <a:ahLst/>
              <a:cxnLst/>
              <a:rect l="l" t="t" r="r" b="b"/>
              <a:pathLst>
                <a:path w="1614406" h="581040">
                  <a:moveTo>
                    <a:pt x="1403334" y="0"/>
                  </a:moveTo>
                  <a:lnTo>
                    <a:pt x="7873" y="0"/>
                  </a:lnTo>
                  <a:cubicBezTo>
                    <a:pt x="5446" y="0"/>
                    <a:pt x="3169" y="1176"/>
                    <a:pt x="1764" y="3156"/>
                  </a:cubicBezTo>
                  <a:cubicBezTo>
                    <a:pt x="359" y="5135"/>
                    <a:pt x="0" y="7673"/>
                    <a:pt x="802" y="9964"/>
                  </a:cubicBezTo>
                  <a:lnTo>
                    <a:pt x="197032" y="571076"/>
                  </a:lnTo>
                  <a:cubicBezTo>
                    <a:pt x="199119" y="577044"/>
                    <a:pt x="204751" y="581040"/>
                    <a:pt x="211073" y="581040"/>
                  </a:cubicBezTo>
                  <a:lnTo>
                    <a:pt x="1606534" y="581040"/>
                  </a:lnTo>
                  <a:cubicBezTo>
                    <a:pt x="1608961" y="581040"/>
                    <a:pt x="1611238" y="579864"/>
                    <a:pt x="1612643" y="577884"/>
                  </a:cubicBezTo>
                  <a:cubicBezTo>
                    <a:pt x="1614048" y="575905"/>
                    <a:pt x="1614406" y="573367"/>
                    <a:pt x="1613605" y="571076"/>
                  </a:cubicBezTo>
                  <a:lnTo>
                    <a:pt x="1417374" y="9964"/>
                  </a:lnTo>
                  <a:cubicBezTo>
                    <a:pt x="1415287" y="3996"/>
                    <a:pt x="1409656" y="0"/>
                    <a:pt x="14033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1416573" cy="64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599836" y="-2605982"/>
            <a:ext cx="4839099" cy="5060885"/>
            <a:chOff x="0" y="0"/>
            <a:chExt cx="6452131" cy="674784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452131" cy="6747847"/>
              <a:chOff x="0" y="0"/>
              <a:chExt cx="759608" cy="79442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816" y="0"/>
                <a:ext cx="745976" cy="794422"/>
              </a:xfrm>
              <a:custGeom>
                <a:avLst/>
                <a:gdLst/>
                <a:ahLst/>
                <a:cxnLst/>
                <a:rect l="l" t="t" r="r" b="b"/>
                <a:pathLst>
                  <a:path w="745976" h="794422">
                    <a:moveTo>
                      <a:pt x="734471" y="433025"/>
                    </a:moveTo>
                    <a:lnTo>
                      <a:pt x="567913" y="758608"/>
                    </a:lnTo>
                    <a:cubicBezTo>
                      <a:pt x="556667" y="780591"/>
                      <a:pt x="534056" y="794422"/>
                      <a:pt x="509364" y="794422"/>
                    </a:cubicBezTo>
                    <a:lnTo>
                      <a:pt x="236612" y="794422"/>
                    </a:lnTo>
                    <a:cubicBezTo>
                      <a:pt x="211920" y="794422"/>
                      <a:pt x="189308" y="780591"/>
                      <a:pt x="178063" y="758608"/>
                    </a:cubicBezTo>
                    <a:lnTo>
                      <a:pt x="11505" y="433025"/>
                    </a:lnTo>
                    <a:cubicBezTo>
                      <a:pt x="0" y="410535"/>
                      <a:pt x="0" y="383887"/>
                      <a:pt x="11505" y="361397"/>
                    </a:cubicBezTo>
                    <a:lnTo>
                      <a:pt x="178063" y="35814"/>
                    </a:lnTo>
                    <a:cubicBezTo>
                      <a:pt x="189308" y="13831"/>
                      <a:pt x="211920" y="0"/>
                      <a:pt x="236612" y="0"/>
                    </a:cubicBezTo>
                    <a:lnTo>
                      <a:pt x="509364" y="0"/>
                    </a:lnTo>
                    <a:cubicBezTo>
                      <a:pt x="534056" y="0"/>
                      <a:pt x="556667" y="13831"/>
                      <a:pt x="567913" y="35814"/>
                    </a:cubicBezTo>
                    <a:lnTo>
                      <a:pt x="734471" y="361397"/>
                    </a:lnTo>
                    <a:cubicBezTo>
                      <a:pt x="745976" y="383887"/>
                      <a:pt x="745976" y="410535"/>
                      <a:pt x="734471" y="433025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4300" y="-66675"/>
                <a:ext cx="531008" cy="861097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46063" y="276425"/>
              <a:ext cx="5307101" cy="6194997"/>
              <a:chOff x="0" y="0"/>
              <a:chExt cx="680562" cy="79442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1049" y="0"/>
                <a:ext cx="658464" cy="794422"/>
              </a:xfrm>
              <a:custGeom>
                <a:avLst/>
                <a:gdLst/>
                <a:ahLst/>
                <a:cxnLst/>
                <a:rect l="l" t="t" r="r" b="b"/>
                <a:pathLst>
                  <a:path w="658464" h="794422">
                    <a:moveTo>
                      <a:pt x="639814" y="455265"/>
                    </a:moveTo>
                    <a:lnTo>
                      <a:pt x="496012" y="736368"/>
                    </a:lnTo>
                    <a:cubicBezTo>
                      <a:pt x="477782" y="772002"/>
                      <a:pt x="441129" y="794422"/>
                      <a:pt x="401103" y="794422"/>
                    </a:cubicBezTo>
                    <a:lnTo>
                      <a:pt x="257361" y="794422"/>
                    </a:lnTo>
                    <a:cubicBezTo>
                      <a:pt x="217335" y="794422"/>
                      <a:pt x="180681" y="772002"/>
                      <a:pt x="162452" y="736368"/>
                    </a:cubicBezTo>
                    <a:lnTo>
                      <a:pt x="18650" y="455265"/>
                    </a:lnTo>
                    <a:cubicBezTo>
                      <a:pt x="0" y="418809"/>
                      <a:pt x="0" y="375613"/>
                      <a:pt x="18650" y="339157"/>
                    </a:cubicBezTo>
                    <a:lnTo>
                      <a:pt x="162452" y="58054"/>
                    </a:lnTo>
                    <a:cubicBezTo>
                      <a:pt x="180681" y="22420"/>
                      <a:pt x="217335" y="0"/>
                      <a:pt x="257361" y="0"/>
                    </a:cubicBezTo>
                    <a:lnTo>
                      <a:pt x="401103" y="0"/>
                    </a:lnTo>
                    <a:cubicBezTo>
                      <a:pt x="441129" y="0"/>
                      <a:pt x="477782" y="22420"/>
                      <a:pt x="496012" y="58054"/>
                    </a:cubicBezTo>
                    <a:lnTo>
                      <a:pt x="639814" y="339157"/>
                    </a:lnTo>
                    <a:cubicBezTo>
                      <a:pt x="658464" y="375613"/>
                      <a:pt x="658464" y="418809"/>
                      <a:pt x="639814" y="455265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66675"/>
                <a:ext cx="451962" cy="861097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203448">
            <a:off x="17087320" y="-477790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6573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624015" y="435447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0383" y="2834818"/>
            <a:ext cx="15264448" cy="2418532"/>
          </a:xfrm>
          <a:custGeom>
            <a:avLst/>
            <a:gdLst/>
            <a:ahLst/>
            <a:cxnLst/>
            <a:rect l="l" t="t" r="r" b="b"/>
            <a:pathLst>
              <a:path w="15264448" h="2418532">
                <a:moveTo>
                  <a:pt x="0" y="0"/>
                </a:moveTo>
                <a:lnTo>
                  <a:pt x="15264448" y="0"/>
                </a:lnTo>
                <a:lnTo>
                  <a:pt x="15264448" y="2418532"/>
                </a:lnTo>
                <a:lnTo>
                  <a:pt x="0" y="2418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2258" r="-10500" b="-222258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17436" y="5780400"/>
            <a:ext cx="12552140" cy="2563610"/>
          </a:xfrm>
          <a:custGeom>
            <a:avLst/>
            <a:gdLst/>
            <a:ahLst/>
            <a:cxnLst/>
            <a:rect l="l" t="t" r="r" b="b"/>
            <a:pathLst>
              <a:path w="12552140" h="2563610">
                <a:moveTo>
                  <a:pt x="0" y="0"/>
                </a:moveTo>
                <a:lnTo>
                  <a:pt x="12552140" y="0"/>
                </a:lnTo>
                <a:lnTo>
                  <a:pt x="12552140" y="2563610"/>
                </a:lnTo>
                <a:lnTo>
                  <a:pt x="0" y="2563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52600" r="-37691" b="-77102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4199614" y="5955732"/>
            <a:ext cx="2229954" cy="2388277"/>
            <a:chOff x="0" y="0"/>
            <a:chExt cx="2973272" cy="3184370"/>
          </a:xfrm>
        </p:grpSpPr>
        <p:grpSp>
          <p:nvGrpSpPr>
            <p:cNvPr id="22" name="Group 22"/>
            <p:cNvGrpSpPr/>
            <p:nvPr/>
          </p:nvGrpSpPr>
          <p:grpSpPr>
            <a:xfrm>
              <a:off x="394511" y="435188"/>
              <a:ext cx="2578761" cy="2432843"/>
              <a:chOff x="0" y="0"/>
              <a:chExt cx="509385" cy="48056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09385" cy="480562"/>
              </a:xfrm>
              <a:custGeom>
                <a:avLst/>
                <a:gdLst/>
                <a:ahLst/>
                <a:cxnLst/>
                <a:rect l="l" t="t" r="r" b="b"/>
                <a:pathLst>
                  <a:path w="509385" h="480562">
                    <a:moveTo>
                      <a:pt x="254692" y="0"/>
                    </a:moveTo>
                    <a:cubicBezTo>
                      <a:pt x="114030" y="0"/>
                      <a:pt x="0" y="107577"/>
                      <a:pt x="0" y="240281"/>
                    </a:cubicBezTo>
                    <a:cubicBezTo>
                      <a:pt x="0" y="372984"/>
                      <a:pt x="114030" y="480562"/>
                      <a:pt x="254692" y="480562"/>
                    </a:cubicBezTo>
                    <a:cubicBezTo>
                      <a:pt x="395355" y="480562"/>
                      <a:pt x="509385" y="372984"/>
                      <a:pt x="509385" y="240281"/>
                    </a:cubicBezTo>
                    <a:cubicBezTo>
                      <a:pt x="509385" y="107577"/>
                      <a:pt x="395355" y="0"/>
                      <a:pt x="254692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47755" y="-21622"/>
                <a:ext cx="413875" cy="4571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0" y="0"/>
              <a:ext cx="2973272" cy="3184370"/>
            </a:xfrm>
            <a:custGeom>
              <a:avLst/>
              <a:gdLst/>
              <a:ahLst/>
              <a:cxnLst/>
              <a:rect l="l" t="t" r="r" b="b"/>
              <a:pathLst>
                <a:path w="2973272" h="3184370">
                  <a:moveTo>
                    <a:pt x="0" y="0"/>
                  </a:moveTo>
                  <a:lnTo>
                    <a:pt x="2973272" y="0"/>
                  </a:lnTo>
                  <a:lnTo>
                    <a:pt x="2973272" y="3184370"/>
                  </a:lnTo>
                  <a:lnTo>
                    <a:pt x="0" y="31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44548" t="-252600" r="-77491" b="-77102"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1854200" y="423326"/>
            <a:ext cx="12445413" cy="1153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89"/>
              </a:lnSpc>
            </a:pPr>
            <a:r>
              <a:rPr lang="en-US" sz="773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รายชื่อเทศบาลที่ครบวาระ</a:t>
            </a:r>
            <a:endParaRPr lang="en-US" sz="773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60383" y="2172478"/>
            <a:ext cx="4255081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อำเภอเมืองนครพนม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1600" y="5272400"/>
            <a:ext cx="4255081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 dirty="0" err="1">
                <a:solidFill>
                  <a:srgbClr val="C4C76B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เทศบาลเมืองนครพนม</a:t>
            </a:r>
            <a:endParaRPr lang="en-US" sz="3500" b="1" dirty="0">
              <a:solidFill>
                <a:srgbClr val="C4C76B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6946" y="8582879"/>
            <a:ext cx="4708518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เทศบาลตำบลหนองญาติ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46987" y="5272400"/>
            <a:ext cx="4436114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เทศบาลตำบลท่าอุเทน</a:t>
            </a:r>
            <a:endParaRPr lang="en-US" sz="3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180157" y="5272400"/>
            <a:ext cx="3889418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เทศบาลตำบลนาแก</a:t>
            </a:r>
            <a:endParaRPr lang="en-US" sz="3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3218778" y="5272400"/>
            <a:ext cx="4040522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เทศบาลตำบลนาหว้า</a:t>
            </a:r>
            <a:endParaRPr lang="en-US" sz="3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4815464" y="8582879"/>
            <a:ext cx="4947179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เทศบาลตำบลเวินพระบาท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762643" y="8582879"/>
            <a:ext cx="4317999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เทศบาลตำบลพระซอง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199614" y="8582879"/>
            <a:ext cx="3819771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เทศบาลตำบลท่าเรือ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822129" y="9109929"/>
            <a:ext cx="3547753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3500" b="1">
                <a:solidFill>
                  <a:srgbClr val="CC4D4E"/>
                </a:solidFill>
                <a:latin typeface="TT Norms Bold"/>
                <a:ea typeface="TT Norms Bold"/>
                <a:cs typeface="TT Norms Bold"/>
                <a:sym typeface="TT Norms Bold"/>
              </a:rPr>
              <a:t>(เฉพาะสมาชิก)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736731" y="2172478"/>
            <a:ext cx="3104645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อำเภอท่าอุเทน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688316" y="2172478"/>
            <a:ext cx="3104645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อำเภอนาแก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139413" y="2172478"/>
            <a:ext cx="3104645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อำเภอนาหว้า</a:t>
            </a:r>
          </a:p>
        </p:txBody>
      </p:sp>
      <p:sp>
        <p:nvSpPr>
          <p:cNvPr id="40" name="Freeform 40"/>
          <p:cNvSpPr/>
          <p:nvPr/>
        </p:nvSpPr>
        <p:spPr>
          <a:xfrm>
            <a:off x="16590511" y="166696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7449492" y="-707394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9774898" cy="3888558"/>
            <a:chOff x="0" y="0"/>
            <a:chExt cx="1800443" cy="354041"/>
          </a:xfrm>
        </p:grpSpPr>
        <p:sp>
          <p:nvSpPr>
            <p:cNvPr id="8" name="Freeform 8"/>
            <p:cNvSpPr/>
            <p:nvPr/>
          </p:nvSpPr>
          <p:spPr>
            <a:xfrm>
              <a:off x="5412" y="0"/>
              <a:ext cx="1789619" cy="354041"/>
            </a:xfrm>
            <a:custGeom>
              <a:avLst/>
              <a:gdLst/>
              <a:ahLst/>
              <a:cxnLst/>
              <a:rect l="l" t="t" r="r" b="b"/>
              <a:pathLst>
                <a:path w="1789619" h="354041">
                  <a:moveTo>
                    <a:pt x="211491" y="0"/>
                  </a:moveTo>
                  <a:lnTo>
                    <a:pt x="1781328" y="0"/>
                  </a:lnTo>
                  <a:cubicBezTo>
                    <a:pt x="1784159" y="0"/>
                    <a:pt x="1786776" y="1508"/>
                    <a:pt x="1788195" y="3959"/>
                  </a:cubicBezTo>
                  <a:cubicBezTo>
                    <a:pt x="1789613" y="6409"/>
                    <a:pt x="1789619" y="9429"/>
                    <a:pt x="1788210" y="11884"/>
                  </a:cubicBezTo>
                  <a:lnTo>
                    <a:pt x="1598651" y="342157"/>
                  </a:lnTo>
                  <a:cubicBezTo>
                    <a:pt x="1594432" y="349508"/>
                    <a:pt x="1586604" y="354041"/>
                    <a:pt x="1578128" y="354041"/>
                  </a:cubicBezTo>
                  <a:lnTo>
                    <a:pt x="8291" y="354041"/>
                  </a:lnTo>
                  <a:cubicBezTo>
                    <a:pt x="5459" y="354041"/>
                    <a:pt x="2843" y="352533"/>
                    <a:pt x="1424" y="350082"/>
                  </a:cubicBezTo>
                  <a:cubicBezTo>
                    <a:pt x="5" y="347632"/>
                    <a:pt x="0" y="344612"/>
                    <a:pt x="1409" y="342157"/>
                  </a:cubicBezTo>
                  <a:lnTo>
                    <a:pt x="190967" y="11884"/>
                  </a:lnTo>
                  <a:cubicBezTo>
                    <a:pt x="195186" y="4533"/>
                    <a:pt x="203015" y="0"/>
                    <a:pt x="21149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597243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769801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608749" y="5143500"/>
            <a:ext cx="16607913" cy="4519009"/>
            <a:chOff x="0" y="0"/>
            <a:chExt cx="4374101" cy="11901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74100" cy="1190192"/>
            </a:xfrm>
            <a:custGeom>
              <a:avLst/>
              <a:gdLst/>
              <a:ahLst/>
              <a:cxnLst/>
              <a:rect l="l" t="t" r="r" b="b"/>
              <a:pathLst>
                <a:path w="4374100" h="1190192">
                  <a:moveTo>
                    <a:pt x="23774" y="0"/>
                  </a:moveTo>
                  <a:lnTo>
                    <a:pt x="4350326" y="0"/>
                  </a:lnTo>
                  <a:cubicBezTo>
                    <a:pt x="4356632" y="0"/>
                    <a:pt x="4362679" y="2505"/>
                    <a:pt x="4367137" y="6963"/>
                  </a:cubicBezTo>
                  <a:cubicBezTo>
                    <a:pt x="4371596" y="11422"/>
                    <a:pt x="4374100" y="17469"/>
                    <a:pt x="4374100" y="23774"/>
                  </a:cubicBezTo>
                  <a:lnTo>
                    <a:pt x="4374100" y="1166418"/>
                  </a:lnTo>
                  <a:cubicBezTo>
                    <a:pt x="4374100" y="1172723"/>
                    <a:pt x="4371596" y="1178770"/>
                    <a:pt x="4367137" y="1183228"/>
                  </a:cubicBezTo>
                  <a:cubicBezTo>
                    <a:pt x="4362679" y="1187687"/>
                    <a:pt x="4356632" y="1190192"/>
                    <a:pt x="4350326" y="1190192"/>
                  </a:cubicBezTo>
                  <a:lnTo>
                    <a:pt x="23774" y="1190192"/>
                  </a:lnTo>
                  <a:cubicBezTo>
                    <a:pt x="10644" y="1190192"/>
                    <a:pt x="0" y="1179548"/>
                    <a:pt x="0" y="1166418"/>
                  </a:cubicBezTo>
                  <a:lnTo>
                    <a:pt x="0" y="23774"/>
                  </a:lnTo>
                  <a:cubicBezTo>
                    <a:pt x="0" y="17469"/>
                    <a:pt x="2505" y="11422"/>
                    <a:pt x="6963" y="6963"/>
                  </a:cubicBezTo>
                  <a:cubicBezTo>
                    <a:pt x="11422" y="2505"/>
                    <a:pt x="17469" y="0"/>
                    <a:pt x="23774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4374101" cy="1256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68521" y="2711207"/>
            <a:ext cx="6296714" cy="1949676"/>
            <a:chOff x="0" y="0"/>
            <a:chExt cx="8395618" cy="259956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8395618" cy="2599568"/>
              <a:chOff x="0" y="0"/>
              <a:chExt cx="1658394" cy="51349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658394" cy="513495"/>
              </a:xfrm>
              <a:custGeom>
                <a:avLst/>
                <a:gdLst/>
                <a:ahLst/>
                <a:cxnLst/>
                <a:rect l="l" t="t" r="r" b="b"/>
                <a:pathLst>
                  <a:path w="1658394" h="513495">
                    <a:moveTo>
                      <a:pt x="62705" y="0"/>
                    </a:moveTo>
                    <a:lnTo>
                      <a:pt x="1595688" y="0"/>
                    </a:lnTo>
                    <a:cubicBezTo>
                      <a:pt x="1612319" y="0"/>
                      <a:pt x="1628268" y="6606"/>
                      <a:pt x="1640028" y="18366"/>
                    </a:cubicBezTo>
                    <a:cubicBezTo>
                      <a:pt x="1651787" y="30126"/>
                      <a:pt x="1658394" y="46075"/>
                      <a:pt x="1658394" y="62705"/>
                    </a:cubicBezTo>
                    <a:lnTo>
                      <a:pt x="1658394" y="450790"/>
                    </a:lnTo>
                    <a:cubicBezTo>
                      <a:pt x="1658394" y="485421"/>
                      <a:pt x="1630319" y="513495"/>
                      <a:pt x="1595688" y="513495"/>
                    </a:cubicBezTo>
                    <a:lnTo>
                      <a:pt x="62705" y="513495"/>
                    </a:lnTo>
                    <a:cubicBezTo>
                      <a:pt x="46075" y="513495"/>
                      <a:pt x="30126" y="506888"/>
                      <a:pt x="18366" y="495129"/>
                    </a:cubicBezTo>
                    <a:cubicBezTo>
                      <a:pt x="6606" y="483369"/>
                      <a:pt x="0" y="467420"/>
                      <a:pt x="0" y="450790"/>
                    </a:cubicBezTo>
                    <a:lnTo>
                      <a:pt x="0" y="62705"/>
                    </a:lnTo>
                    <a:cubicBezTo>
                      <a:pt x="0" y="46075"/>
                      <a:pt x="6606" y="30126"/>
                      <a:pt x="18366" y="18366"/>
                    </a:cubicBezTo>
                    <a:cubicBezTo>
                      <a:pt x="30126" y="6606"/>
                      <a:pt x="46075" y="0"/>
                      <a:pt x="62705" y="0"/>
                    </a:cubicBezTo>
                    <a:close/>
                  </a:path>
                </a:pathLst>
              </a:custGeom>
              <a:solidFill>
                <a:srgbClr val="E3E6E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66675"/>
                <a:ext cx="1658394" cy="580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341846" y="660248"/>
              <a:ext cx="7646275" cy="1288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9"/>
                </a:lnSpc>
              </a:pPr>
              <a:r>
                <a:rPr lang="en-US" sz="3321" b="1">
                  <a:solidFill>
                    <a:srgbClr val="254485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หนังสือสำนักงานศาลยุติธรรม </a:t>
              </a:r>
            </a:p>
            <a:p>
              <a:pPr algn="ctr">
                <a:lnSpc>
                  <a:spcPts val="3819"/>
                </a:lnSpc>
              </a:pPr>
              <a:r>
                <a:rPr lang="en-US" sz="3321" b="1">
                  <a:solidFill>
                    <a:srgbClr val="254485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ที่ ศย 016/ว 497 ลว. 27 พ.ค.65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484014" y="2711207"/>
            <a:ext cx="7775286" cy="1949676"/>
            <a:chOff x="0" y="0"/>
            <a:chExt cx="10367049" cy="2599568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10367049" cy="2599568"/>
              <a:chOff x="0" y="0"/>
              <a:chExt cx="2047812" cy="51349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047812" cy="513495"/>
              </a:xfrm>
              <a:custGeom>
                <a:avLst/>
                <a:gdLst/>
                <a:ahLst/>
                <a:cxnLst/>
                <a:rect l="l" t="t" r="r" b="b"/>
                <a:pathLst>
                  <a:path w="2047812" h="513495">
                    <a:moveTo>
                      <a:pt x="50781" y="0"/>
                    </a:moveTo>
                    <a:lnTo>
                      <a:pt x="1997031" y="0"/>
                    </a:lnTo>
                    <a:cubicBezTo>
                      <a:pt x="2025077" y="0"/>
                      <a:pt x="2047812" y="22735"/>
                      <a:pt x="2047812" y="50781"/>
                    </a:cubicBezTo>
                    <a:lnTo>
                      <a:pt x="2047812" y="462714"/>
                    </a:lnTo>
                    <a:cubicBezTo>
                      <a:pt x="2047812" y="490759"/>
                      <a:pt x="2025077" y="513495"/>
                      <a:pt x="1997031" y="513495"/>
                    </a:cubicBezTo>
                    <a:lnTo>
                      <a:pt x="50781" y="513495"/>
                    </a:lnTo>
                    <a:cubicBezTo>
                      <a:pt x="22735" y="513495"/>
                      <a:pt x="0" y="490759"/>
                      <a:pt x="0" y="462714"/>
                    </a:cubicBezTo>
                    <a:lnTo>
                      <a:pt x="0" y="50781"/>
                    </a:lnTo>
                    <a:cubicBezTo>
                      <a:pt x="0" y="22735"/>
                      <a:pt x="22735" y="0"/>
                      <a:pt x="50781" y="0"/>
                    </a:cubicBezTo>
                    <a:close/>
                  </a:path>
                </a:pathLst>
              </a:custGeom>
              <a:solidFill>
                <a:srgbClr val="E3E6E5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66675"/>
                <a:ext cx="2047812" cy="58017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346636" y="107787"/>
              <a:ext cx="9575423" cy="2189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9"/>
                </a:lnSpc>
              </a:pPr>
              <a:r>
                <a:rPr lang="en-US" sz="4321" b="1">
                  <a:solidFill>
                    <a:srgbClr val="8474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พืชกัญชา</a:t>
              </a:r>
            </a:p>
            <a:p>
              <a:pPr algn="ctr">
                <a:lnSpc>
                  <a:spcPts val="4049"/>
                </a:lnSpc>
              </a:pPr>
              <a:r>
                <a:rPr lang="en-US" sz="3521" b="1">
                  <a:solidFill>
                    <a:srgbClr val="254485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ไม่ถือเป็นยาเสพติดให้โทษในประเภท 5</a:t>
              </a:r>
            </a:p>
            <a:p>
              <a:pPr algn="ctr">
                <a:lnSpc>
                  <a:spcPts val="4049"/>
                </a:lnSpc>
              </a:pPr>
              <a:r>
                <a:rPr lang="en-US" sz="3521" b="1">
                  <a:solidFill>
                    <a:srgbClr val="254485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ตามประมวลกฎหมายยาเสพติด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7648571" y="2898653"/>
            <a:ext cx="1574783" cy="1574783"/>
          </a:xfrm>
          <a:custGeom>
            <a:avLst/>
            <a:gdLst/>
            <a:ahLst/>
            <a:cxnLst/>
            <a:rect l="l" t="t" r="r" b="b"/>
            <a:pathLst>
              <a:path w="1574783" h="1574783">
                <a:moveTo>
                  <a:pt x="0" y="0"/>
                </a:moveTo>
                <a:lnTo>
                  <a:pt x="1574782" y="0"/>
                </a:lnTo>
                <a:lnTo>
                  <a:pt x="1574782" y="1574783"/>
                </a:lnTo>
                <a:lnTo>
                  <a:pt x="0" y="15747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28700" y="373854"/>
            <a:ext cx="13532676" cy="164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3795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ข้อพิจารณาสำหรับการดำเนินกระบวนการพิจารณา</a:t>
            </a:r>
          </a:p>
          <a:p>
            <a:pPr algn="ctr">
              <a:lnSpc>
                <a:spcPts val="4365"/>
              </a:lnSpc>
            </a:pPr>
            <a:r>
              <a:rPr lang="en-US" sz="3795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ในคดีความผิดเกี่ยวกับพืชกัญชา เมื่อประกาศกระทรวงสาธารณสุข เรื่อง ระบุยาเสพติดให้ยาในประเภท 5 พ.ศ.2565 มีผลใช้บังคับ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5557761"/>
            <a:ext cx="15674691" cy="3603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3542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การผลิต นำเข้า ส่งออก จำหน่าย เสพ หรือมีไว้ครอบครองซึ่งพืชกัญชา หรือกระทำอื่นเกี่ยวกับพืชกัญชาก่อนวันที่ 9 มิถุนายน2565 ซึ่งเป็นความผิดเกี่ยวกับยาเสพติดประเภท 5 ตามพรบ.ยาเสพติดให้โทษ พ.ศ.2522 และตามกฎหมายยาเสพติด </a:t>
            </a:r>
          </a:p>
          <a:p>
            <a:pPr algn="ctr">
              <a:lnSpc>
                <a:spcPts val="4073"/>
              </a:lnSpc>
            </a:pPr>
            <a:r>
              <a:rPr lang="en-US" sz="3542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จึงไม่ถือเป็นยาเสพติดอีกต่อไป อันเป็นกรณีตามประมวลกฎหมายอาญามาตรา 2 </a:t>
            </a:r>
          </a:p>
          <a:p>
            <a:pPr algn="ctr">
              <a:lnSpc>
                <a:spcPts val="4073"/>
              </a:lnSpc>
            </a:pPr>
            <a:r>
              <a:rPr lang="en-US" sz="3542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วรรคสอง ซึ่งบัญญัติให้ผู้ที่ได้กระทำการนั้น พ้นจากการเป็นผู้กระทำความผิด </a:t>
            </a:r>
          </a:p>
          <a:p>
            <a:pPr algn="ctr">
              <a:lnSpc>
                <a:spcPts val="4073"/>
              </a:lnSpc>
            </a:pPr>
            <a:r>
              <a:rPr lang="en-US" sz="3542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และถ้าได้มีคำพิพากษาถึงที่สุดให้ลงโทษแล้ว ให้ถือว่าผู้นั้น ไม่คยต้องคำพิพากษาว่าได้กระทำความผิดนั้น ถ้าได้รับโทษอยู่ก็ให้การลงโทษนั้นสิ้นสุดลง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294993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1082686" y="3132676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841863" y="3025910"/>
            <a:ext cx="15417437" cy="124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11.</a:t>
            </a:r>
            <a:r>
              <a:rPr lang="en-US" sz="4299" b="1" u="sng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เคย</a:t>
            </a: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ต้องคำพิพากษาอันถึงที่สุดว่ากระทำการอันเป็นการทุจริต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ในการเลือกตั้ง 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1040048" y="4777150"/>
            <a:ext cx="500647" cy="438066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99225" y="4670384"/>
            <a:ext cx="15417437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12.เป็นข้าราชการซึ่งมีตำแหน่งหรือเงินเดือนประจำ</a:t>
            </a:r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1040048" y="6337980"/>
            <a:ext cx="500647" cy="438066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799225" y="6231214"/>
            <a:ext cx="15417437" cy="124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13.เป็นสมาชิกสภาผู้แทนราษฎร สมาชิกวุฒิสภา 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สมาชิกสภาท้องถิ่น หรือผู้บริหารท้องถิ่น</a:t>
            </a:r>
          </a:p>
        </p:txBody>
      </p:sp>
      <p:grpSp>
        <p:nvGrpSpPr>
          <p:cNvPr id="27" name="Group 27"/>
          <p:cNvGrpSpPr/>
          <p:nvPr/>
        </p:nvGrpSpPr>
        <p:grpSpPr>
          <a:xfrm rot="5400000">
            <a:off x="1082686" y="8117783"/>
            <a:ext cx="500647" cy="438066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841863" y="8011017"/>
            <a:ext cx="15417437" cy="124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14.เป็นพนักงานหรือลูกจ้างของหน่วยราชการ หน่วยงานของรัฐ   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รัฐวิสาหกิจ หรือราชการส่วนท้องถิ่น หรือเป็นเจ้าหน้าที่อื่นของรัฐ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4134493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608749" y="2585371"/>
            <a:ext cx="10910195" cy="7046034"/>
            <a:chOff x="0" y="0"/>
            <a:chExt cx="2873467" cy="18557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73467" cy="1855745"/>
            </a:xfrm>
            <a:custGeom>
              <a:avLst/>
              <a:gdLst/>
              <a:ahLst/>
              <a:cxnLst/>
              <a:rect l="l" t="t" r="r" b="b"/>
              <a:pathLst>
                <a:path w="2873467" h="1855745">
                  <a:moveTo>
                    <a:pt x="36190" y="0"/>
                  </a:moveTo>
                  <a:lnTo>
                    <a:pt x="2837277" y="0"/>
                  </a:lnTo>
                  <a:cubicBezTo>
                    <a:pt x="2857264" y="0"/>
                    <a:pt x="2873467" y="16203"/>
                    <a:pt x="2873467" y="36190"/>
                  </a:cubicBezTo>
                  <a:lnTo>
                    <a:pt x="2873467" y="1819556"/>
                  </a:lnTo>
                  <a:cubicBezTo>
                    <a:pt x="2873467" y="1829154"/>
                    <a:pt x="2869654" y="1838359"/>
                    <a:pt x="2862867" y="1845146"/>
                  </a:cubicBezTo>
                  <a:cubicBezTo>
                    <a:pt x="2856080" y="1851933"/>
                    <a:pt x="2846875" y="1855745"/>
                    <a:pt x="2837277" y="1855745"/>
                  </a:cubicBezTo>
                  <a:lnTo>
                    <a:pt x="36190" y="1855745"/>
                  </a:lnTo>
                  <a:cubicBezTo>
                    <a:pt x="26592" y="1855745"/>
                    <a:pt x="17387" y="1851933"/>
                    <a:pt x="10600" y="1845146"/>
                  </a:cubicBezTo>
                  <a:cubicBezTo>
                    <a:pt x="3813" y="1838359"/>
                    <a:pt x="0" y="1829154"/>
                    <a:pt x="0" y="1819556"/>
                  </a:cubicBezTo>
                  <a:lnTo>
                    <a:pt x="0" y="36190"/>
                  </a:lnTo>
                  <a:cubicBezTo>
                    <a:pt x="0" y="26592"/>
                    <a:pt x="3813" y="17387"/>
                    <a:pt x="10600" y="10600"/>
                  </a:cubicBezTo>
                  <a:cubicBezTo>
                    <a:pt x="17387" y="3813"/>
                    <a:pt x="26592" y="0"/>
                    <a:pt x="36190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2873467" cy="1922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40505" y="2955380"/>
            <a:ext cx="10446682" cy="3474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8"/>
              </a:lnSpc>
            </a:pPr>
            <a:r>
              <a:rPr lang="en-US" sz="345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คำวินิจฉัยศาลรัฐธรรมนูญที่ 5/2543 วันที่ 14 กุมภาพันธ์ 2543 คำว่า </a:t>
            </a:r>
            <a:r>
              <a:rPr lang="en-US" sz="3459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“เจ้าหน้าที่อื่นของรัฐ”</a:t>
            </a:r>
            <a:r>
              <a:rPr lang="en-US" sz="345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ตามรัฐธรรมนูญ</a:t>
            </a:r>
          </a:p>
          <a:p>
            <a:pPr algn="ctr">
              <a:lnSpc>
                <a:spcPts val="3978"/>
              </a:lnSpc>
            </a:pPr>
            <a:r>
              <a:rPr lang="en-US" sz="345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แห่งราชอาณาจักรไทย พุทธศักราช 2540 มาตรา 109 (11) หมายความว่า เจ้าหน้าที่ของรัฐที่เรียกชื่ออย่างอื่น ซึ่งมีสถานะ ตำแหน่งหน้าที่ หรือลักษณะงานทำนองเดียวกันกับพนักงานหรือลูกจ้างของหน่วยงานของรัฐ หรือรัฐวิสาหกิจ หรือราชการส่วนท้องถิ่นโดยมีลักษณะดังต่อไปนี้........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85702" y="6764001"/>
            <a:ext cx="9277833" cy="249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6"/>
              </a:lnSpc>
            </a:pPr>
            <a:r>
              <a:rPr lang="en-US" sz="347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1. ได้รับแต่งตั้งหรือเลือกตั้งตามกฎหมาย</a:t>
            </a:r>
          </a:p>
          <a:p>
            <a:pPr algn="l">
              <a:lnSpc>
                <a:spcPts val="3996"/>
              </a:lnSpc>
            </a:pPr>
            <a:r>
              <a:rPr lang="en-US" sz="347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2. มีอำนาจหน้าที่ดำเนินการหรือหน้าที่ปฏิบัติการ</a:t>
            </a:r>
          </a:p>
          <a:p>
            <a:pPr algn="l">
              <a:lnSpc>
                <a:spcPts val="3996"/>
              </a:lnSpc>
            </a:pPr>
            <a:r>
              <a:rPr lang="en-US" sz="347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ให้เป็นไปตามกฎหมายและปฏิบัติงานประจำ</a:t>
            </a:r>
          </a:p>
          <a:p>
            <a:pPr algn="l">
              <a:lnSpc>
                <a:spcPts val="3996"/>
              </a:lnSpc>
            </a:pPr>
            <a:r>
              <a:rPr lang="en-US" sz="347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3. อยู่ในบังคับบัญชาหรือกำกับดูแลของรัฐ</a:t>
            </a:r>
          </a:p>
          <a:p>
            <a:pPr algn="l">
              <a:lnSpc>
                <a:spcPts val="3996"/>
              </a:lnSpc>
            </a:pPr>
            <a:r>
              <a:rPr lang="en-US" sz="347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4. มีเงินเดือน ค่าจ้าง หรือค่าตอบแทนตามกฎหมาย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875331" y="2507283"/>
            <a:ext cx="8261482" cy="3601104"/>
            <a:chOff x="0" y="0"/>
            <a:chExt cx="2175864" cy="94843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75864" cy="948439"/>
            </a:xfrm>
            <a:custGeom>
              <a:avLst/>
              <a:gdLst/>
              <a:ahLst/>
              <a:cxnLst/>
              <a:rect l="l" t="t" r="r" b="b"/>
              <a:pathLst>
                <a:path w="2175864" h="948439">
                  <a:moveTo>
                    <a:pt x="47793" y="0"/>
                  </a:moveTo>
                  <a:lnTo>
                    <a:pt x="2128071" y="0"/>
                  </a:lnTo>
                  <a:cubicBezTo>
                    <a:pt x="2154466" y="0"/>
                    <a:pt x="2175864" y="21397"/>
                    <a:pt x="2175864" y="47793"/>
                  </a:cubicBezTo>
                  <a:lnTo>
                    <a:pt x="2175864" y="900646"/>
                  </a:lnTo>
                  <a:cubicBezTo>
                    <a:pt x="2175864" y="927041"/>
                    <a:pt x="2154466" y="948439"/>
                    <a:pt x="2128071" y="948439"/>
                  </a:cubicBezTo>
                  <a:lnTo>
                    <a:pt x="47793" y="948439"/>
                  </a:lnTo>
                  <a:cubicBezTo>
                    <a:pt x="21397" y="948439"/>
                    <a:pt x="0" y="927041"/>
                    <a:pt x="0" y="900646"/>
                  </a:cubicBezTo>
                  <a:lnTo>
                    <a:pt x="0" y="47793"/>
                  </a:lnTo>
                  <a:cubicBezTo>
                    <a:pt x="0" y="21397"/>
                    <a:pt x="21397" y="0"/>
                    <a:pt x="47793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175864" cy="10151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283699" y="2922721"/>
            <a:ext cx="5772934" cy="327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7"/>
              </a:lnSpc>
            </a:pPr>
            <a:r>
              <a:rPr lang="en-US" sz="3224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การใช้อำนาจโดยคณะบุคคล เช่น ในรูปแบบของคณะกรรมการ หรือคณะอนุกรรมการ โดยแต่ละบุคคลไม่สามารถปฏิบัติหรือใช้อำนาจโดยลำพัง กรรมการ อนุกรรมการดังกล่าว </a:t>
            </a:r>
            <a:r>
              <a:rPr lang="en-US" sz="3224" b="1">
                <a:solidFill>
                  <a:srgbClr val="EC3428"/>
                </a:solidFill>
                <a:latin typeface="TT Norms Bold"/>
                <a:ea typeface="TT Norms Bold"/>
                <a:cs typeface="TT Norms Bold"/>
                <a:sym typeface="TT Norms Bold"/>
              </a:rPr>
              <a:t>ไม่ถือเป็นเจ้าหน้าที่อื่นของรัฐ</a:t>
            </a:r>
          </a:p>
          <a:p>
            <a:pPr algn="l">
              <a:lnSpc>
                <a:spcPts val="3707"/>
              </a:lnSpc>
            </a:pPr>
            <a:endParaRPr lang="en-US" sz="3224" b="1">
              <a:solidFill>
                <a:srgbClr val="EC3428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1875331" y="6545304"/>
            <a:ext cx="8261482" cy="3086100"/>
            <a:chOff x="0" y="0"/>
            <a:chExt cx="2175864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75864" cy="812800"/>
            </a:xfrm>
            <a:custGeom>
              <a:avLst/>
              <a:gdLst/>
              <a:ahLst/>
              <a:cxnLst/>
              <a:rect l="l" t="t" r="r" b="b"/>
              <a:pathLst>
                <a:path w="2175864" h="812800">
                  <a:moveTo>
                    <a:pt x="47793" y="0"/>
                  </a:moveTo>
                  <a:lnTo>
                    <a:pt x="2128071" y="0"/>
                  </a:lnTo>
                  <a:cubicBezTo>
                    <a:pt x="2154466" y="0"/>
                    <a:pt x="2175864" y="21397"/>
                    <a:pt x="2175864" y="47793"/>
                  </a:cubicBezTo>
                  <a:lnTo>
                    <a:pt x="2175864" y="765007"/>
                  </a:lnTo>
                  <a:cubicBezTo>
                    <a:pt x="2175864" y="791403"/>
                    <a:pt x="2154466" y="812800"/>
                    <a:pt x="2128071" y="812800"/>
                  </a:cubicBezTo>
                  <a:lnTo>
                    <a:pt x="47793" y="812800"/>
                  </a:lnTo>
                  <a:cubicBezTo>
                    <a:pt x="21397" y="812800"/>
                    <a:pt x="0" y="791403"/>
                    <a:pt x="0" y="765007"/>
                  </a:cubicBezTo>
                  <a:lnTo>
                    <a:pt x="0" y="47793"/>
                  </a:lnTo>
                  <a:cubicBezTo>
                    <a:pt x="0" y="21397"/>
                    <a:pt x="21397" y="0"/>
                    <a:pt x="47793" y="0"/>
                  </a:cubicBezTo>
                  <a:close/>
                </a:path>
              </a:pathLst>
            </a:custGeom>
            <a:solidFill>
              <a:srgbClr val="C4C76B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2175864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319157" y="6773526"/>
            <a:ext cx="5968843" cy="242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- ผู้พิพากษาสมทบ เป็น </a:t>
            </a:r>
          </a:p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</a:t>
            </a:r>
            <a:r>
              <a:rPr lang="en-US" sz="3383" b="1">
                <a:solidFill>
                  <a:srgbClr val="EC3428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“เจ้าหน้าที่อื่นของรัฐ”</a:t>
            </a:r>
          </a:p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- ตำแหน่งสมาชิกกองอาสา</a:t>
            </a:r>
          </a:p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รักษาดินแดน เป็น </a:t>
            </a:r>
          </a:p>
          <a:p>
            <a:pPr algn="l">
              <a:lnSpc>
                <a:spcPts val="3890"/>
              </a:lnSpc>
            </a:pPr>
            <a:r>
              <a:rPr lang="en-US" sz="3383" b="1">
                <a:solidFill>
                  <a:srgbClr val="EC3428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“เจ้าหน้าที่อื่นของรัฐ”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904708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620096" y="2797871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36636" y="2639848"/>
            <a:ext cx="15417437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15.เป็นตุลาการศาลรัฐธรรมนูญ หรือผู้ดำรงตำแหน่งในองค์กรอิสระ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577458" y="3777676"/>
            <a:ext cx="500647" cy="438066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336636" y="3670910"/>
            <a:ext cx="15417437" cy="627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16.อยู่ในระหว่างต้องห้ามมิให้ดำรงตำแหน่งทางการเมือง</a:t>
            </a:r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577458" y="4804455"/>
            <a:ext cx="500647" cy="438066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379274" y="4650715"/>
            <a:ext cx="15922664" cy="310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17.</a:t>
            </a:r>
            <a:r>
              <a:rPr lang="en-US" sz="4299" b="1" u="sng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เคย</a:t>
            </a: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พ้นจากตำแหน่งเพราะศาลฎีกาหรือศาลฎีกาแผนกคดีอาญาของ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ผู้ดำรงตำแหน่งทางการเมืองมีคำพิพากษาว่าเป็นผู้มีพฤติการณ์ร่ำรวยผิดปกติ หรือกระทำความผิดฐานทุจริตต่อหน้าที่หรือจงใจปฏิบัติหน้าที่หรือใช้อำนาจขัดต่อบทบัญญัติแห่งรัฐธรรมนูญหรือกฎหมาย หรือฝ่าฝืนหรือไม่ปฏิบัติตามมาตรฐานทางจริยธรรมอย่างร้ายแรง</a:t>
            </a:r>
          </a:p>
        </p:txBody>
      </p:sp>
      <p:grpSp>
        <p:nvGrpSpPr>
          <p:cNvPr id="27" name="Group 27"/>
          <p:cNvGrpSpPr/>
          <p:nvPr/>
        </p:nvGrpSpPr>
        <p:grpSpPr>
          <a:xfrm rot="5400000">
            <a:off x="620096" y="7975734"/>
            <a:ext cx="500647" cy="438066"/>
            <a:chOff x="0" y="0"/>
            <a:chExt cx="812800" cy="711200"/>
          </a:xfrm>
        </p:grpSpPr>
        <p:sp>
          <p:nvSpPr>
            <p:cNvPr id="28" name="Freeform 2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36636" y="8107020"/>
            <a:ext cx="15417437" cy="1865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18.ต้องคำพิพากษาถึงที่สุดว่ากระทำความผิดตามพระราชบัญญัตินี้</a:t>
            </a:r>
          </a:p>
          <a:p>
            <a:pPr algn="l">
              <a:lnSpc>
                <a:spcPts val="4944"/>
              </a:lnSpc>
            </a:pPr>
            <a:r>
              <a:rPr lang="en-US" sz="42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ไม่ว่าจะได้รับโทษหรือไม่ โดยได้พ้นโทษหรือต้องคำพิพากษามายังไม่ถึงห้าปีนับถึงวันเลือกตั้ง แล้วแต่กรณี 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733365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401063" y="2465872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9453" y="2444106"/>
            <a:ext cx="15856247" cy="283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19.เคยถูกถอดถอนออกจากตำแหน่งสมาชิกสภาผู้แทนราษฎร สมาชิกวุฒิสภา สมาชิกสภาท้องถิ่น หรือผู้บริหารท้องถิ่น ตามบทบัญญัติของรัฐธรรมนูญ</a:t>
            </a:r>
          </a:p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แห่งราชอาณาจักรไทย หรือกฎหมายว่าด้วยการลงคะแนนเสียงเพื่อถอดถอนสมาชิกสภาท้องถิ่นหรือผู้บริหารท้องถิ่น แล้วแต่กรณี มายังไม่ถึงห้าปีนับถึง</a:t>
            </a:r>
          </a:p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วันเลือกตั้ง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358425" y="5811931"/>
            <a:ext cx="500647" cy="438066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89453" y="5799690"/>
            <a:ext cx="16590970" cy="1691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20.อยู่ในระหว่างถูกจำกัดสิทธิสมัครรับเลือกตั้งเป็นสมาชิกสภาท้องถิ่นหรือผู้บริหารท้องถิ่นตามมาตรา 42 หรือตามกฎหมายประกอบรัฐธรรมนูญว่าด้วยการเลือกตั้งสมาชิกสภาผู้แทนราษฎร</a:t>
            </a:r>
          </a:p>
        </p:txBody>
      </p:sp>
      <p:grpSp>
        <p:nvGrpSpPr>
          <p:cNvPr id="23" name="Group 23"/>
          <p:cNvGrpSpPr/>
          <p:nvPr/>
        </p:nvGrpSpPr>
        <p:grpSpPr>
          <a:xfrm rot="5400000">
            <a:off x="401063" y="8027509"/>
            <a:ext cx="500647" cy="438066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32091" y="8015269"/>
            <a:ext cx="16590970" cy="1129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21.เคยถูกเพิกถอนสิทธิเลือกตั้งและยังไม่พ้นห้าปีนับแต่วันที่พ้นจากการถูกเพิกถอนสิทธิเลือกตั้งจนถึงวันเลือกตั้ง **********ไม่มีผลบังคับใช้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1444" y="2107262"/>
            <a:ext cx="15823518" cy="2261188"/>
            <a:chOff x="0" y="0"/>
            <a:chExt cx="4167511" cy="5955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7511" cy="595539"/>
            </a:xfrm>
            <a:custGeom>
              <a:avLst/>
              <a:gdLst/>
              <a:ahLst/>
              <a:cxnLst/>
              <a:rect l="l" t="t" r="r" b="b"/>
              <a:pathLst>
                <a:path w="4167511" h="595539">
                  <a:moveTo>
                    <a:pt x="24953" y="0"/>
                  </a:moveTo>
                  <a:lnTo>
                    <a:pt x="4142558" y="0"/>
                  </a:lnTo>
                  <a:cubicBezTo>
                    <a:pt x="4149176" y="0"/>
                    <a:pt x="4155523" y="2629"/>
                    <a:pt x="4160203" y="7308"/>
                  </a:cubicBezTo>
                  <a:cubicBezTo>
                    <a:pt x="4164882" y="11988"/>
                    <a:pt x="4167511" y="18335"/>
                    <a:pt x="4167511" y="24953"/>
                  </a:cubicBezTo>
                  <a:lnTo>
                    <a:pt x="4167511" y="570587"/>
                  </a:lnTo>
                  <a:cubicBezTo>
                    <a:pt x="4167511" y="584368"/>
                    <a:pt x="4156339" y="595539"/>
                    <a:pt x="4142558" y="595539"/>
                  </a:cubicBezTo>
                  <a:lnTo>
                    <a:pt x="24953" y="595539"/>
                  </a:lnTo>
                  <a:cubicBezTo>
                    <a:pt x="11172" y="595539"/>
                    <a:pt x="0" y="584368"/>
                    <a:pt x="0" y="570587"/>
                  </a:cubicBezTo>
                  <a:lnTo>
                    <a:pt x="0" y="24953"/>
                  </a:lnTo>
                  <a:cubicBezTo>
                    <a:pt x="0" y="11172"/>
                    <a:pt x="11172" y="0"/>
                    <a:pt x="24953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167511" cy="66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39495" y="748013"/>
            <a:ext cx="4514804" cy="107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1"/>
              </a:lnSpc>
            </a:pPr>
            <a:r>
              <a:rPr lang="en-US" sz="736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729575" y="-959435"/>
            <a:ext cx="6606227" cy="2895248"/>
            <a:chOff x="0" y="0"/>
            <a:chExt cx="1455516" cy="6378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l="-943" r="-27732" b="-6515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934978" y="-712288"/>
            <a:ext cx="7507793" cy="2867783"/>
            <a:chOff x="0" y="0"/>
            <a:chExt cx="930920" cy="355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2063076" y="-1020320"/>
            <a:ext cx="3734591" cy="3127582"/>
            <a:chOff x="0" y="0"/>
            <a:chExt cx="812800" cy="680690"/>
          </a:xfrm>
        </p:grpSpPr>
        <p:sp>
          <p:nvSpPr>
            <p:cNvPr id="14" name="Freeform 14"/>
            <p:cNvSpPr/>
            <p:nvPr/>
          </p:nvSpPr>
          <p:spPr>
            <a:xfrm>
              <a:off x="25219" y="35301"/>
              <a:ext cx="762362" cy="645389"/>
            </a:xfrm>
            <a:custGeom>
              <a:avLst/>
              <a:gdLst/>
              <a:ahLst/>
              <a:cxnLst/>
              <a:rect l="l" t="t" r="r" b="b"/>
              <a:pathLst>
                <a:path w="762362" h="645389">
                  <a:moveTo>
                    <a:pt x="413062" y="18097"/>
                  </a:moveTo>
                  <a:lnTo>
                    <a:pt x="755700" y="591991"/>
                  </a:lnTo>
                  <a:cubicBezTo>
                    <a:pt x="762213" y="602899"/>
                    <a:pt x="762362" y="616466"/>
                    <a:pt x="756090" y="627514"/>
                  </a:cubicBezTo>
                  <a:cubicBezTo>
                    <a:pt x="749819" y="638563"/>
                    <a:pt x="738094" y="645389"/>
                    <a:pt x="725390" y="645389"/>
                  </a:cubicBezTo>
                  <a:lnTo>
                    <a:pt x="36972" y="645389"/>
                  </a:lnTo>
                  <a:cubicBezTo>
                    <a:pt x="24268" y="645389"/>
                    <a:pt x="12543" y="638563"/>
                    <a:pt x="6272" y="627514"/>
                  </a:cubicBezTo>
                  <a:cubicBezTo>
                    <a:pt x="0" y="616466"/>
                    <a:pt x="149" y="602899"/>
                    <a:pt x="6662" y="591991"/>
                  </a:cubicBezTo>
                  <a:lnTo>
                    <a:pt x="349300" y="18097"/>
                  </a:lnTo>
                  <a:cubicBezTo>
                    <a:pt x="356001" y="6874"/>
                    <a:pt x="368110" y="0"/>
                    <a:pt x="381181" y="0"/>
                  </a:cubicBezTo>
                  <a:cubicBezTo>
                    <a:pt x="394252" y="0"/>
                    <a:pt x="406361" y="6874"/>
                    <a:pt x="413062" y="18097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73539" y="-1242402"/>
            <a:ext cx="17283308" cy="3184001"/>
            <a:chOff x="0" y="0"/>
            <a:chExt cx="1930190" cy="355587"/>
          </a:xfrm>
        </p:grpSpPr>
        <p:sp>
          <p:nvSpPr>
            <p:cNvPr id="17" name="Freeform 17"/>
            <p:cNvSpPr/>
            <p:nvPr/>
          </p:nvSpPr>
          <p:spPr>
            <a:xfrm>
              <a:off x="5288" y="0"/>
              <a:ext cx="1919614" cy="355587"/>
            </a:xfrm>
            <a:custGeom>
              <a:avLst/>
              <a:gdLst/>
              <a:ahLst/>
              <a:cxnLst/>
              <a:rect l="l" t="t" r="r" b="b"/>
              <a:pathLst>
                <a:path w="1919614" h="355587">
                  <a:moveTo>
                    <a:pt x="1708264" y="0"/>
                  </a:moveTo>
                  <a:lnTo>
                    <a:pt x="8150" y="0"/>
                  </a:lnTo>
                  <a:cubicBezTo>
                    <a:pt x="5370" y="0"/>
                    <a:pt x="2801" y="1480"/>
                    <a:pt x="1405" y="3884"/>
                  </a:cubicBezTo>
                  <a:cubicBezTo>
                    <a:pt x="10" y="6289"/>
                    <a:pt x="0" y="9254"/>
                    <a:pt x="1379" y="11668"/>
                  </a:cubicBezTo>
                  <a:lnTo>
                    <a:pt x="191245" y="343920"/>
                  </a:lnTo>
                  <a:cubicBezTo>
                    <a:pt x="195368" y="351135"/>
                    <a:pt x="203040" y="355587"/>
                    <a:pt x="211350" y="355587"/>
                  </a:cubicBezTo>
                  <a:lnTo>
                    <a:pt x="1911464" y="355587"/>
                  </a:lnTo>
                  <a:cubicBezTo>
                    <a:pt x="1914244" y="355587"/>
                    <a:pt x="1916813" y="354108"/>
                    <a:pt x="1918209" y="351703"/>
                  </a:cubicBezTo>
                  <a:cubicBezTo>
                    <a:pt x="1919604" y="349299"/>
                    <a:pt x="1919614" y="346333"/>
                    <a:pt x="1918235" y="343920"/>
                  </a:cubicBezTo>
                  <a:lnTo>
                    <a:pt x="1728370" y="11668"/>
                  </a:lnTo>
                  <a:cubicBezTo>
                    <a:pt x="1724247" y="4453"/>
                    <a:pt x="1716574" y="0"/>
                    <a:pt x="1708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172699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2513844" flipH="1">
            <a:off x="13850606" y="-426600"/>
            <a:ext cx="8073434" cy="3158731"/>
          </a:xfrm>
          <a:custGeom>
            <a:avLst/>
            <a:gdLst/>
            <a:ahLst/>
            <a:cxnLst/>
            <a:rect l="l" t="t" r="r" b="b"/>
            <a:pathLst>
              <a:path w="8073434" h="3158731">
                <a:moveTo>
                  <a:pt x="8073435" y="0"/>
                </a:moveTo>
                <a:lnTo>
                  <a:pt x="0" y="0"/>
                </a:lnTo>
                <a:lnTo>
                  <a:pt x="0" y="3158731"/>
                </a:lnTo>
                <a:lnTo>
                  <a:pt x="8073435" y="3158731"/>
                </a:lnTo>
                <a:lnTo>
                  <a:pt x="8073435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643926" y="381099"/>
            <a:ext cx="1644074" cy="1774397"/>
          </a:xfrm>
          <a:custGeom>
            <a:avLst/>
            <a:gdLst/>
            <a:ahLst/>
            <a:cxnLst/>
            <a:rect l="l" t="t" r="r" b="b"/>
            <a:pathLst>
              <a:path w="1644074" h="1774397">
                <a:moveTo>
                  <a:pt x="0" y="0"/>
                </a:moveTo>
                <a:lnTo>
                  <a:pt x="1644074" y="0"/>
                </a:lnTo>
                <a:lnTo>
                  <a:pt x="1644074" y="1774396"/>
                </a:lnTo>
                <a:lnTo>
                  <a:pt x="0" y="17743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5400000">
            <a:off x="866375" y="3151124"/>
            <a:ext cx="570137" cy="498870"/>
            <a:chOff x="0" y="0"/>
            <a:chExt cx="812800" cy="711200"/>
          </a:xfrm>
        </p:grpSpPr>
        <p:sp>
          <p:nvSpPr>
            <p:cNvPr id="23" name="Freeform 23"/>
            <p:cNvSpPr/>
            <p:nvPr/>
          </p:nvSpPr>
          <p:spPr>
            <a:xfrm>
              <a:off x="53434" y="78802"/>
              <a:ext cx="705932" cy="632398"/>
            </a:xfrm>
            <a:custGeom>
              <a:avLst/>
              <a:gdLst/>
              <a:ahLst/>
              <a:cxnLst/>
              <a:rect l="l" t="t" r="r" b="b"/>
              <a:pathLst>
                <a:path w="705932" h="632398">
                  <a:moveTo>
                    <a:pt x="420337" y="39097"/>
                  </a:moveTo>
                  <a:lnTo>
                    <a:pt x="691995" y="514499"/>
                  </a:lnTo>
                  <a:cubicBezTo>
                    <a:pt x="705932" y="538888"/>
                    <a:pt x="705832" y="568853"/>
                    <a:pt x="691732" y="593149"/>
                  </a:cubicBezTo>
                  <a:cubicBezTo>
                    <a:pt x="677633" y="617445"/>
                    <a:pt x="651666" y="632398"/>
                    <a:pt x="623575" y="632398"/>
                  </a:cubicBezTo>
                  <a:lnTo>
                    <a:pt x="82357" y="632398"/>
                  </a:lnTo>
                  <a:cubicBezTo>
                    <a:pt x="54266" y="632398"/>
                    <a:pt x="28299" y="617445"/>
                    <a:pt x="14200" y="593149"/>
                  </a:cubicBezTo>
                  <a:cubicBezTo>
                    <a:pt x="100" y="568853"/>
                    <a:pt x="0" y="538888"/>
                    <a:pt x="13937" y="514499"/>
                  </a:cubicBezTo>
                  <a:lnTo>
                    <a:pt x="285595" y="39097"/>
                  </a:lnTo>
                  <a:cubicBezTo>
                    <a:pt x="299410" y="14921"/>
                    <a:pt x="325121" y="0"/>
                    <a:pt x="352966" y="0"/>
                  </a:cubicBezTo>
                  <a:cubicBezTo>
                    <a:pt x="380811" y="0"/>
                    <a:pt x="406522" y="14921"/>
                    <a:pt x="420337" y="39097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7851" tIns="57851" rIns="57851" bIns="5785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780746" y="2394854"/>
            <a:ext cx="14909878" cy="169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5"/>
              </a:lnSpc>
            </a:pPr>
            <a:r>
              <a:rPr lang="en-US" sz="383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ม.35 ผู้มีสิทธิเลือกตั้งผู้ใดไม่ไปใช้สิทธิเลือกตั้งและมิได้แจ้งเหตุที่ไม่อาจ</a:t>
            </a:r>
          </a:p>
          <a:p>
            <a:pPr algn="ctr">
              <a:lnSpc>
                <a:spcPts val="4415"/>
              </a:lnSpc>
            </a:pPr>
            <a:r>
              <a:rPr lang="en-US" sz="383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ไปใช้สิทธิเลือกตั้ง หรือแจ้งเหตุแล้ว แต่เหตุนั้นมิใช่เหตุอันสมควร </a:t>
            </a:r>
          </a:p>
          <a:p>
            <a:pPr algn="ctr">
              <a:lnSpc>
                <a:spcPts val="4415"/>
              </a:lnSpc>
            </a:pPr>
            <a:r>
              <a:rPr lang="en-US" sz="383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ผู้นั้นถูกจำกัดสิทธิดังต่อไปนี้</a:t>
            </a:r>
          </a:p>
        </p:txBody>
      </p:sp>
      <p:grpSp>
        <p:nvGrpSpPr>
          <p:cNvPr id="26" name="Group 26"/>
          <p:cNvGrpSpPr/>
          <p:nvPr/>
        </p:nvGrpSpPr>
        <p:grpSpPr>
          <a:xfrm rot="-5410779">
            <a:off x="16651163" y="3024524"/>
            <a:ext cx="647598" cy="566648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47043" y="69377"/>
              <a:ext cx="718715" cy="641823"/>
            </a:xfrm>
            <a:custGeom>
              <a:avLst/>
              <a:gdLst/>
              <a:ahLst/>
              <a:cxnLst/>
              <a:rect l="l" t="t" r="r" b="b"/>
              <a:pathLst>
                <a:path w="718715" h="641823">
                  <a:moveTo>
                    <a:pt x="418670" y="34420"/>
                  </a:moveTo>
                  <a:lnTo>
                    <a:pt x="706444" y="538026"/>
                  </a:lnTo>
                  <a:cubicBezTo>
                    <a:pt x="718714" y="559498"/>
                    <a:pt x="718626" y="585879"/>
                    <a:pt x="706213" y="607268"/>
                  </a:cubicBezTo>
                  <a:cubicBezTo>
                    <a:pt x="693800" y="628658"/>
                    <a:pt x="670939" y="641823"/>
                    <a:pt x="646209" y="641823"/>
                  </a:cubicBezTo>
                  <a:lnTo>
                    <a:pt x="72505" y="641823"/>
                  </a:lnTo>
                  <a:cubicBezTo>
                    <a:pt x="47775" y="641823"/>
                    <a:pt x="24914" y="628658"/>
                    <a:pt x="12501" y="607268"/>
                  </a:cubicBezTo>
                  <a:cubicBezTo>
                    <a:pt x="88" y="585879"/>
                    <a:pt x="0" y="559498"/>
                    <a:pt x="12270" y="538026"/>
                  </a:cubicBezTo>
                  <a:lnTo>
                    <a:pt x="300044" y="34420"/>
                  </a:lnTo>
                  <a:cubicBezTo>
                    <a:pt x="312207" y="13135"/>
                    <a:pt x="334842" y="0"/>
                    <a:pt x="359357" y="0"/>
                  </a:cubicBezTo>
                  <a:cubicBezTo>
                    <a:pt x="383872" y="0"/>
                    <a:pt x="406507" y="13135"/>
                    <a:pt x="418670" y="34420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7154" tIns="57154" rIns="57154" bIns="5715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51481" y="7891691"/>
            <a:ext cx="14785038" cy="150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443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5. ดำรงตำแหน่งรองผู้บริหารท้องถิ่น เลขานุการผู้บริหารท้องถิ่น ผู้ช่วยเลขานุการผู้บริหารท้องถิ่น ประธานที่ปรึกษาผู้บริหารท้องถิ่น ที่ปรึกษาหรือคณะที่ปรึกษาผู้บริหารท้องถิ่น ตามกฏหมายว่าด้วยการจัดตั้งองค์กรปกครองท้องถิ่น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573539" y="9400421"/>
            <a:ext cx="12940730" cy="800083"/>
            <a:chOff x="0" y="0"/>
            <a:chExt cx="3408258" cy="21072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408258" cy="210721"/>
            </a:xfrm>
            <a:custGeom>
              <a:avLst/>
              <a:gdLst/>
              <a:ahLst/>
              <a:cxnLst/>
              <a:rect l="l" t="t" r="r" b="b"/>
              <a:pathLst>
                <a:path w="3408258" h="210721">
                  <a:moveTo>
                    <a:pt x="30511" y="0"/>
                  </a:moveTo>
                  <a:lnTo>
                    <a:pt x="3377747" y="0"/>
                  </a:lnTo>
                  <a:cubicBezTo>
                    <a:pt x="3394597" y="0"/>
                    <a:pt x="3408258" y="13660"/>
                    <a:pt x="3408258" y="30511"/>
                  </a:cubicBezTo>
                  <a:lnTo>
                    <a:pt x="3408258" y="180210"/>
                  </a:lnTo>
                  <a:cubicBezTo>
                    <a:pt x="3408258" y="197061"/>
                    <a:pt x="3394597" y="210721"/>
                    <a:pt x="3377747" y="210721"/>
                  </a:cubicBezTo>
                  <a:lnTo>
                    <a:pt x="30511" y="210721"/>
                  </a:lnTo>
                  <a:cubicBezTo>
                    <a:pt x="22419" y="210721"/>
                    <a:pt x="14659" y="207507"/>
                    <a:pt x="8937" y="201785"/>
                  </a:cubicBezTo>
                  <a:cubicBezTo>
                    <a:pt x="3215" y="196063"/>
                    <a:pt x="0" y="188302"/>
                    <a:pt x="0" y="180210"/>
                  </a:cubicBezTo>
                  <a:lnTo>
                    <a:pt x="0" y="30511"/>
                  </a:lnTo>
                  <a:cubicBezTo>
                    <a:pt x="0" y="13660"/>
                    <a:pt x="13660" y="0"/>
                    <a:pt x="30511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66675"/>
              <a:ext cx="3408258" cy="277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930371" y="517087"/>
            <a:ext cx="10722445" cy="8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5538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การถูกจำกัดสิทธิในการเลือกตั้ง ส.ส.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51481" y="4663725"/>
            <a:ext cx="6692286" cy="50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443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1.ยื่นคำร้องคัดค้านการเลือกตั้ง ส.ส.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51481" y="5328324"/>
            <a:ext cx="12708744" cy="50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443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2.สมัครรับเลือกตั้งเป็นส.ส./ส.ถ./ผ.ถ. หรือสมัครรับเลือกเป็น ส.ว.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751481" y="5951522"/>
            <a:ext cx="14785038" cy="504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443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3. สมัครรับเลือกเป็นกำนัน/ผู้ใหญ่บ้าน ตามกฏหมายว่าด้วยลักษณะปกครองท้องที่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751481" y="6703958"/>
            <a:ext cx="14785038" cy="100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443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4.ดำรงตำแหน่งข้าราชการการเมือง ตามกฎหมายว่าด้วยระเบียบข้าราชการการเมือง และข้าราชการรัฐสภาฝ่ายการเมืองตามกฎหมายว่าด้วย ระเบียบข้าราชการรัฐสภา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934978" y="9580985"/>
            <a:ext cx="9928877" cy="44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1"/>
              </a:lnSpc>
            </a:pPr>
            <a:r>
              <a:rPr lang="en-US" sz="3010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(ครั้งละ 2 ปีนับแต่วันเลือกตั้งที่ผู้มีสิทธิเลือกตั้งนั้นไม่ไปใช้สิทธิ)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6641" y="2107262"/>
            <a:ext cx="17267595" cy="1525272"/>
            <a:chOff x="0" y="0"/>
            <a:chExt cx="4547844" cy="4017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7844" cy="401718"/>
            </a:xfrm>
            <a:custGeom>
              <a:avLst/>
              <a:gdLst/>
              <a:ahLst/>
              <a:cxnLst/>
              <a:rect l="l" t="t" r="r" b="b"/>
              <a:pathLst>
                <a:path w="4547844" h="401718">
                  <a:moveTo>
                    <a:pt x="22866" y="0"/>
                  </a:moveTo>
                  <a:lnTo>
                    <a:pt x="4524978" y="0"/>
                  </a:lnTo>
                  <a:cubicBezTo>
                    <a:pt x="4531042" y="0"/>
                    <a:pt x="4536858" y="2409"/>
                    <a:pt x="4541146" y="6697"/>
                  </a:cubicBezTo>
                  <a:cubicBezTo>
                    <a:pt x="4545435" y="10985"/>
                    <a:pt x="4547844" y="16801"/>
                    <a:pt x="4547844" y="22866"/>
                  </a:cubicBezTo>
                  <a:lnTo>
                    <a:pt x="4547844" y="378852"/>
                  </a:lnTo>
                  <a:cubicBezTo>
                    <a:pt x="4547844" y="384916"/>
                    <a:pt x="4545435" y="390732"/>
                    <a:pt x="4541146" y="395020"/>
                  </a:cubicBezTo>
                  <a:cubicBezTo>
                    <a:pt x="4536858" y="399309"/>
                    <a:pt x="4531042" y="401718"/>
                    <a:pt x="4524978" y="401718"/>
                  </a:cubicBezTo>
                  <a:lnTo>
                    <a:pt x="22866" y="401718"/>
                  </a:lnTo>
                  <a:cubicBezTo>
                    <a:pt x="16801" y="401718"/>
                    <a:pt x="10985" y="399309"/>
                    <a:pt x="6697" y="395020"/>
                  </a:cubicBezTo>
                  <a:cubicBezTo>
                    <a:pt x="2409" y="390732"/>
                    <a:pt x="0" y="384916"/>
                    <a:pt x="0" y="378852"/>
                  </a:cubicBezTo>
                  <a:lnTo>
                    <a:pt x="0" y="22866"/>
                  </a:lnTo>
                  <a:cubicBezTo>
                    <a:pt x="0" y="16801"/>
                    <a:pt x="2409" y="10985"/>
                    <a:pt x="6697" y="6697"/>
                  </a:cubicBezTo>
                  <a:cubicBezTo>
                    <a:pt x="10985" y="2409"/>
                    <a:pt x="16801" y="0"/>
                    <a:pt x="2286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547844" cy="468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39495" y="748013"/>
            <a:ext cx="4514804" cy="1078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71"/>
              </a:lnSpc>
            </a:pPr>
            <a:r>
              <a:rPr lang="en-US" sz="736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729575" y="-959435"/>
            <a:ext cx="6606227" cy="2895248"/>
            <a:chOff x="0" y="0"/>
            <a:chExt cx="1455516" cy="6378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6"/>
              <a:stretch>
                <a:fillRect l="-943" r="-27732" b="-65154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934978" y="-712288"/>
            <a:ext cx="7507793" cy="2867783"/>
            <a:chOff x="0" y="0"/>
            <a:chExt cx="930920" cy="35558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0800000">
            <a:off x="2063076" y="-1020320"/>
            <a:ext cx="3734591" cy="3127582"/>
            <a:chOff x="0" y="0"/>
            <a:chExt cx="812800" cy="680690"/>
          </a:xfrm>
        </p:grpSpPr>
        <p:sp>
          <p:nvSpPr>
            <p:cNvPr id="14" name="Freeform 14"/>
            <p:cNvSpPr/>
            <p:nvPr/>
          </p:nvSpPr>
          <p:spPr>
            <a:xfrm>
              <a:off x="25219" y="35301"/>
              <a:ext cx="762362" cy="645389"/>
            </a:xfrm>
            <a:custGeom>
              <a:avLst/>
              <a:gdLst/>
              <a:ahLst/>
              <a:cxnLst/>
              <a:rect l="l" t="t" r="r" b="b"/>
              <a:pathLst>
                <a:path w="762362" h="645389">
                  <a:moveTo>
                    <a:pt x="413062" y="18097"/>
                  </a:moveTo>
                  <a:lnTo>
                    <a:pt x="755700" y="591991"/>
                  </a:lnTo>
                  <a:cubicBezTo>
                    <a:pt x="762213" y="602899"/>
                    <a:pt x="762362" y="616466"/>
                    <a:pt x="756090" y="627514"/>
                  </a:cubicBezTo>
                  <a:cubicBezTo>
                    <a:pt x="749819" y="638563"/>
                    <a:pt x="738094" y="645389"/>
                    <a:pt x="725390" y="645389"/>
                  </a:cubicBezTo>
                  <a:lnTo>
                    <a:pt x="36972" y="645389"/>
                  </a:lnTo>
                  <a:cubicBezTo>
                    <a:pt x="24268" y="645389"/>
                    <a:pt x="12543" y="638563"/>
                    <a:pt x="6272" y="627514"/>
                  </a:cubicBezTo>
                  <a:cubicBezTo>
                    <a:pt x="0" y="616466"/>
                    <a:pt x="149" y="602899"/>
                    <a:pt x="6662" y="591991"/>
                  </a:cubicBezTo>
                  <a:lnTo>
                    <a:pt x="349300" y="18097"/>
                  </a:lnTo>
                  <a:cubicBezTo>
                    <a:pt x="356001" y="6874"/>
                    <a:pt x="368110" y="0"/>
                    <a:pt x="381181" y="0"/>
                  </a:cubicBezTo>
                  <a:cubicBezTo>
                    <a:pt x="394252" y="0"/>
                    <a:pt x="406361" y="6874"/>
                    <a:pt x="413062" y="18097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73539" y="-1242402"/>
            <a:ext cx="17283308" cy="3184001"/>
            <a:chOff x="0" y="0"/>
            <a:chExt cx="1930190" cy="355587"/>
          </a:xfrm>
        </p:grpSpPr>
        <p:sp>
          <p:nvSpPr>
            <p:cNvPr id="17" name="Freeform 17"/>
            <p:cNvSpPr/>
            <p:nvPr/>
          </p:nvSpPr>
          <p:spPr>
            <a:xfrm>
              <a:off x="5288" y="0"/>
              <a:ext cx="1919614" cy="355587"/>
            </a:xfrm>
            <a:custGeom>
              <a:avLst/>
              <a:gdLst/>
              <a:ahLst/>
              <a:cxnLst/>
              <a:rect l="l" t="t" r="r" b="b"/>
              <a:pathLst>
                <a:path w="1919614" h="355587">
                  <a:moveTo>
                    <a:pt x="1708264" y="0"/>
                  </a:moveTo>
                  <a:lnTo>
                    <a:pt x="8150" y="0"/>
                  </a:lnTo>
                  <a:cubicBezTo>
                    <a:pt x="5370" y="0"/>
                    <a:pt x="2801" y="1480"/>
                    <a:pt x="1405" y="3884"/>
                  </a:cubicBezTo>
                  <a:cubicBezTo>
                    <a:pt x="10" y="6289"/>
                    <a:pt x="0" y="9254"/>
                    <a:pt x="1379" y="11668"/>
                  </a:cubicBezTo>
                  <a:lnTo>
                    <a:pt x="191245" y="343920"/>
                  </a:lnTo>
                  <a:cubicBezTo>
                    <a:pt x="195368" y="351135"/>
                    <a:pt x="203040" y="355587"/>
                    <a:pt x="211350" y="355587"/>
                  </a:cubicBezTo>
                  <a:lnTo>
                    <a:pt x="1911464" y="355587"/>
                  </a:lnTo>
                  <a:cubicBezTo>
                    <a:pt x="1914244" y="355587"/>
                    <a:pt x="1916813" y="354108"/>
                    <a:pt x="1918209" y="351703"/>
                  </a:cubicBezTo>
                  <a:cubicBezTo>
                    <a:pt x="1919604" y="349299"/>
                    <a:pt x="1919614" y="346333"/>
                    <a:pt x="1918235" y="343920"/>
                  </a:cubicBezTo>
                  <a:lnTo>
                    <a:pt x="1728370" y="11668"/>
                  </a:lnTo>
                  <a:cubicBezTo>
                    <a:pt x="1724247" y="4453"/>
                    <a:pt x="1716574" y="0"/>
                    <a:pt x="1708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-66675"/>
              <a:ext cx="172699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2513844" flipH="1">
            <a:off x="13850606" y="-426600"/>
            <a:ext cx="8073434" cy="3158731"/>
          </a:xfrm>
          <a:custGeom>
            <a:avLst/>
            <a:gdLst/>
            <a:ahLst/>
            <a:cxnLst/>
            <a:rect l="l" t="t" r="r" b="b"/>
            <a:pathLst>
              <a:path w="8073434" h="3158731">
                <a:moveTo>
                  <a:pt x="8073435" y="0"/>
                </a:moveTo>
                <a:lnTo>
                  <a:pt x="0" y="0"/>
                </a:lnTo>
                <a:lnTo>
                  <a:pt x="0" y="3158731"/>
                </a:lnTo>
                <a:lnTo>
                  <a:pt x="8073435" y="3158731"/>
                </a:lnTo>
                <a:lnTo>
                  <a:pt x="8073435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4278406" y="635935"/>
            <a:ext cx="11579290" cy="814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5538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การถูกจำกัดสิทธิในการเลือกตั้งท้องถิ่น</a:t>
            </a:r>
          </a:p>
        </p:txBody>
      </p:sp>
      <p:sp>
        <p:nvSpPr>
          <p:cNvPr id="21" name="Freeform 21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643926" y="381099"/>
            <a:ext cx="1644074" cy="1774397"/>
          </a:xfrm>
          <a:custGeom>
            <a:avLst/>
            <a:gdLst/>
            <a:ahLst/>
            <a:cxnLst/>
            <a:rect l="l" t="t" r="r" b="b"/>
            <a:pathLst>
              <a:path w="1644074" h="1774397">
                <a:moveTo>
                  <a:pt x="0" y="0"/>
                </a:moveTo>
                <a:lnTo>
                  <a:pt x="1644074" y="0"/>
                </a:lnTo>
                <a:lnTo>
                  <a:pt x="1644074" y="1774396"/>
                </a:lnTo>
                <a:lnTo>
                  <a:pt x="0" y="17743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107642" y="2347751"/>
            <a:ext cx="16358321" cy="1063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4"/>
              </a:lnSpc>
            </a:pPr>
            <a:r>
              <a:rPr lang="en-US" sz="362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ม.42 ผู้มีสิทธิเลือกตั้งผู้ใดไม่ไปใช้สิทธิเลือกตั้งและมิได้แจ้งเหตุที่ไม่อาจไปใช้สิทธิเลือกตั้ง หรือแจ้งเหตุแล้ว แต่เหตุนั้นมิใช่เหตุอันสมควรผู้นั้นถูกจำกัดสิทธิดังต่อไปนี้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1828" y="3736645"/>
            <a:ext cx="11623261" cy="4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165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1.สมัครรับเลือกตั้งเป็นสมาชิกสภาผู้แทนราษฎร/ส.ว./ส.ถ./ผ.ถ.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1828" y="4347601"/>
            <a:ext cx="14378530" cy="4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165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2.สมัครรับเลือกเป็นกำนัน/ผู้ใหญ่บ้าน ตามกฏหมายว่าด้วยลักษณะปกครองท้องที่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1828" y="4920497"/>
            <a:ext cx="16107472" cy="4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165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3.เข้าชื่อร้องขอให้ถอดถอนส.ถ./ผ.ถ.ตามก.ม.ว่าด้วยการลงคะแนนเสียงเพื่อถอดถอนส.ถ./ผ.ถ.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1828" y="5612200"/>
            <a:ext cx="15803158" cy="138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165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4.ดำรงตำแหน่งรองผู้บริหารท้องถิ่น เลขานุการผู้บริหารท้องถิ่น ผู้ช่วยเลขานุการผู้บริหารท้องถิ่น ประธานที่ปรึกษาผู้บริหารท้องถิ่น ที่ปรึกษาหรือคณะที่ปรึกษาผู้บริหารท้องถิ่น ตามกฏหมายว่าด้วยการจัดตั้งองค์กรปกครองท้องถิ่น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2573539" y="9400421"/>
            <a:ext cx="12940730" cy="800083"/>
            <a:chOff x="0" y="0"/>
            <a:chExt cx="3408258" cy="2107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3408258" cy="210721"/>
            </a:xfrm>
            <a:custGeom>
              <a:avLst/>
              <a:gdLst/>
              <a:ahLst/>
              <a:cxnLst/>
              <a:rect l="l" t="t" r="r" b="b"/>
              <a:pathLst>
                <a:path w="3408258" h="210721">
                  <a:moveTo>
                    <a:pt x="30511" y="0"/>
                  </a:moveTo>
                  <a:lnTo>
                    <a:pt x="3377747" y="0"/>
                  </a:lnTo>
                  <a:cubicBezTo>
                    <a:pt x="3394597" y="0"/>
                    <a:pt x="3408258" y="13660"/>
                    <a:pt x="3408258" y="30511"/>
                  </a:cubicBezTo>
                  <a:lnTo>
                    <a:pt x="3408258" y="180210"/>
                  </a:lnTo>
                  <a:cubicBezTo>
                    <a:pt x="3408258" y="197061"/>
                    <a:pt x="3394597" y="210721"/>
                    <a:pt x="3377747" y="210721"/>
                  </a:cubicBezTo>
                  <a:lnTo>
                    <a:pt x="30511" y="210721"/>
                  </a:lnTo>
                  <a:cubicBezTo>
                    <a:pt x="22419" y="210721"/>
                    <a:pt x="14659" y="207507"/>
                    <a:pt x="8937" y="201785"/>
                  </a:cubicBezTo>
                  <a:cubicBezTo>
                    <a:pt x="3215" y="196063"/>
                    <a:pt x="0" y="188302"/>
                    <a:pt x="0" y="180210"/>
                  </a:cubicBezTo>
                  <a:lnTo>
                    <a:pt x="0" y="30511"/>
                  </a:lnTo>
                  <a:cubicBezTo>
                    <a:pt x="0" y="13660"/>
                    <a:pt x="13660" y="0"/>
                    <a:pt x="30511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66675"/>
              <a:ext cx="3408258" cy="2773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934978" y="9580985"/>
            <a:ext cx="9928877" cy="44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1"/>
              </a:lnSpc>
            </a:pPr>
            <a:r>
              <a:rPr lang="en-US" sz="3010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(ครั้งละ 2 ปีนับแต่วันเลือกตั้งที่ผู้มีสิทธิเลือกตั้งนั้นไม่ไปใช้สิทธิ)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51828" y="7188116"/>
            <a:ext cx="15803158" cy="92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165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5.ดำรงตำแหน่งข้าราชการการเมือง ตามกฎหมายว่าด้วยระเบียบข้าราชการการเมือง และข้าราชการรัฐสภาฝ่ายการเมืองตามกฎหมายว่าด้วย ระเบียบข้าราชการรัฐสภา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7642" y="8302576"/>
            <a:ext cx="16358321" cy="92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3165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6.ดำรงตำแหน่งเลขานุการประธานสภาท้องถิ่น ผู้ช่วยเลขานุการประธานสภาท้องถิ่น และเลขานุการรองประธานสภาท้องถิ่น ตามกม.ว่าด้วยการจัดตั้งอปท.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61461" y="-563258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561302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369604" y="2922904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57994" y="2901138"/>
            <a:ext cx="15856247" cy="170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22.เป็นผู้สมัครรับเลือกตั้งเป็นสมาชิกสภาผู้แทนราษฎรหรือรับเลือกเป็นสมาชิกวุฒิสภา หรือเป็นผู้สมัครรับเลือกตั้งเป็นสมาชิกสภาท้องถิ่นหรือผู้บริหารท้องถิ่นขององค์กรปกครองส่วนท้องถิ่นเดียวกันหรือองค์กรปกครองส่วนท้องถิ่นอื่น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275808" y="5394305"/>
            <a:ext cx="500647" cy="438066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06835" y="5382064"/>
            <a:ext cx="16590970" cy="393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23.เคยพ้นจากตำแหน่งใด ๆ ในองค์กรปกครองส่วนท้องถิ่น เพราะเหตุมีส่วนได้</a:t>
            </a:r>
          </a:p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สียไม่ว่าโดยทางตรงหรือทางอ้อมในสัญญาหรือกิจการที่กระทำหรือจะกระทำกับหรือให้แก่องค์กรปกครองส่วนท้องถิ่นนั้น หรือมีส่วนได้เสียไม่ว่าโดยทางตรงหรือทางอ้อมในสัญญาหรือกิจการที่กระทำกับหรือจะกระทำกับหรือให้แก่องค์กรปกครองส่วนท้องถิ่นอื่น โดยมีพฤติการณ์แสดงให้เห็นว่าเป็นการต่างตอบแทนหรือ</a:t>
            </a:r>
          </a:p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เอื้อประโยชน์ส่วนตนระหว่างกัน และยังไม่พ้นห้าปีนับแต่วันที่พ้นจากตำแหน่ง</a:t>
            </a:r>
          </a:p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จนถึงวันเลือกตั้ง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678843" y="-846389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07098" y="780257"/>
            <a:ext cx="13485102" cy="920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ลักษณะต้องห้ามในการสมัครรับเลือกตั้ง</a:t>
            </a:r>
            <a:endParaRPr lang="en-US" sz="6176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grpSp>
        <p:nvGrpSpPr>
          <p:cNvPr id="15" name="Group 15"/>
          <p:cNvGrpSpPr/>
          <p:nvPr/>
        </p:nvGrpSpPr>
        <p:grpSpPr>
          <a:xfrm rot="5400000">
            <a:off x="452222" y="2639773"/>
            <a:ext cx="500647" cy="438066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40611" y="2618008"/>
            <a:ext cx="15856247" cy="2301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24.เคยถูกสั่งให้พ้นจากตำแหน่งใด ๆ ในองค์กรปกครองส่วนท้องถิ่นเพราะจงใจไม่ปฏิบัติตามกฎหมาย กฎ ระเบียบของทางราชการ หรือมติคณะรัฐมนตรี </a:t>
            </a:r>
          </a:p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อันเป็นเหตุให้เสียหายแก่ราชการอย่างร้ายแรง</a:t>
            </a:r>
            <a:r>
              <a:rPr lang="en-US" sz="3913" b="1">
                <a:solidFill>
                  <a:srgbClr val="EC3428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และยังไม่พ้นห้าปีนับแต่</a:t>
            </a:r>
          </a:p>
          <a:p>
            <a:pPr algn="l">
              <a:lnSpc>
                <a:spcPts val="4500"/>
              </a:lnSpc>
            </a:pPr>
            <a:r>
              <a:rPr lang="en-US" sz="3913" b="1">
                <a:solidFill>
                  <a:srgbClr val="EC3428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วันที่พ้นจากตำแหน่งจนถึงวันเลือกตั้ง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358425" y="5111174"/>
            <a:ext cx="500647" cy="438066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89453" y="5098933"/>
            <a:ext cx="16590970" cy="33776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25.เคยถูกสั่งให้พ้นจากตำแหน่งใด ๆ ในองค์กรปกครองส่วนท้องถิ่น</a:t>
            </a:r>
          </a:p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เพราะทอดทิ้งหรือละเลยไม่ปฏิบัติการตามหน้าที่และอำนาจ หรือปฏิบัติการ</a:t>
            </a:r>
          </a:p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ไม่ชอบด้วยหน้าที่และอำนาจ หรือประพฤติตนฝ่าฝืนต่อความสงบเรียบร้อยหรือสวัสดิภาพของประชาชน หรือมีความประพฤติในทางที่จะนำมาซึ่งความเสื่อมเสียแก่ศักดิ์ตำแหน่ง หรือแก่องค์กรปกครองส่วนท้องถิ่น หรือแก่ราชการ </a:t>
            </a:r>
          </a:p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EC3428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และยังไม่พ้นห้าปีนับแต่วันที่พ้นจากตำแหน่งจนถึงวันเลือกตั้ง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8950267"/>
            <a:ext cx="15968158" cy="567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6"/>
              </a:lnSpc>
            </a:pPr>
            <a:r>
              <a:rPr lang="en-US" sz="390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26.ลักษณะอื่นตามที่กฎหมายจัดตั้งอปท.กำหนด</a:t>
            </a:r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409584" y="9005585"/>
            <a:ext cx="500647" cy="438066"/>
            <a:chOff x="0" y="0"/>
            <a:chExt cx="812800" cy="711200"/>
          </a:xfrm>
        </p:grpSpPr>
        <p:sp>
          <p:nvSpPr>
            <p:cNvPr id="25" name="Freeform 2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99677" y="632994"/>
            <a:ext cx="12965574" cy="90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9"/>
              </a:lnSpc>
            </a:pPr>
            <a:r>
              <a:rPr lang="en-US" sz="6191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ลักษณะอื่นตามที่กฎหมายจัดตั้งกำหนด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011511" y="4183860"/>
            <a:ext cx="13804001" cy="65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9"/>
              </a:lnSpc>
            </a:pPr>
            <a:r>
              <a:rPr lang="en-US" sz="4555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ผ.ถ มีวาระดำรงตำแหน่งคราวละ 4 ปี นับแต่วันเลือกตั้ง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11511" y="5259030"/>
            <a:ext cx="13473782" cy="66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</a:pPr>
            <a:r>
              <a:rPr lang="en-US" sz="456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ดำรงตำแหน่งติดต่อกัน 2 วาระ ไม่ได้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11511" y="6342968"/>
            <a:ext cx="14498267" cy="66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</a:pPr>
            <a:r>
              <a:rPr lang="en-US" sz="456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ในกรณีที่ดำรงตำแหน่งไม่ครบ 4 ปี ให้ถือเป็นหนึ่งวาระ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71950" y="7447405"/>
            <a:ext cx="15287350" cy="1332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2"/>
              </a:lnSpc>
            </a:pPr>
            <a:r>
              <a:rPr lang="en-US" sz="456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เมื่อดำรงตำแหน่งสองวาระติดต่อกันแล้วจะดำรงตำแหน่งได้อีกเมื่อพ้นระยะเวลา 4 ปี นับแต่วันพ้นจากตำแหน่ง</a:t>
            </a:r>
          </a:p>
        </p:txBody>
      </p:sp>
      <p:grpSp>
        <p:nvGrpSpPr>
          <p:cNvPr id="19" name="Group 19"/>
          <p:cNvGrpSpPr/>
          <p:nvPr/>
        </p:nvGrpSpPr>
        <p:grpSpPr>
          <a:xfrm rot="5400000">
            <a:off x="1207142" y="4188438"/>
            <a:ext cx="530449" cy="464143"/>
            <a:chOff x="0" y="0"/>
            <a:chExt cx="812800" cy="711200"/>
          </a:xfrm>
        </p:grpSpPr>
        <p:sp>
          <p:nvSpPr>
            <p:cNvPr id="20" name="Freeform 20"/>
            <p:cNvSpPr/>
            <p:nvPr/>
          </p:nvSpPr>
          <p:spPr>
            <a:xfrm>
              <a:off x="57432" y="84698"/>
              <a:ext cx="697936" cy="626502"/>
            </a:xfrm>
            <a:custGeom>
              <a:avLst/>
              <a:gdLst/>
              <a:ahLst/>
              <a:cxnLst/>
              <a:rect l="l" t="t" r="r" b="b"/>
              <a:pathLst>
                <a:path w="697936" h="626502">
                  <a:moveTo>
                    <a:pt x="421380" y="42022"/>
                  </a:moveTo>
                  <a:lnTo>
                    <a:pt x="682956" y="499782"/>
                  </a:lnTo>
                  <a:cubicBezTo>
                    <a:pt x="697936" y="525996"/>
                    <a:pt x="697828" y="558202"/>
                    <a:pt x="682674" y="584316"/>
                  </a:cubicBezTo>
                  <a:cubicBezTo>
                    <a:pt x="667520" y="610430"/>
                    <a:pt x="639610" y="626502"/>
                    <a:pt x="609418" y="626502"/>
                  </a:cubicBezTo>
                  <a:lnTo>
                    <a:pt x="88518" y="626502"/>
                  </a:lnTo>
                  <a:cubicBezTo>
                    <a:pt x="58326" y="626502"/>
                    <a:pt x="30416" y="610430"/>
                    <a:pt x="15262" y="584316"/>
                  </a:cubicBezTo>
                  <a:cubicBezTo>
                    <a:pt x="108" y="558202"/>
                    <a:pt x="0" y="525996"/>
                    <a:pt x="14980" y="499782"/>
                  </a:cubicBezTo>
                  <a:lnTo>
                    <a:pt x="276556" y="42022"/>
                  </a:lnTo>
                  <a:cubicBezTo>
                    <a:pt x="291405" y="16037"/>
                    <a:pt x="319039" y="0"/>
                    <a:pt x="348968" y="0"/>
                  </a:cubicBezTo>
                  <a:cubicBezTo>
                    <a:pt x="378897" y="0"/>
                    <a:pt x="406531" y="16037"/>
                    <a:pt x="421380" y="42022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1187949" y="5345922"/>
            <a:ext cx="530449" cy="464143"/>
            <a:chOff x="0" y="0"/>
            <a:chExt cx="812800" cy="711200"/>
          </a:xfrm>
        </p:grpSpPr>
        <p:sp>
          <p:nvSpPr>
            <p:cNvPr id="23" name="Freeform 23"/>
            <p:cNvSpPr/>
            <p:nvPr/>
          </p:nvSpPr>
          <p:spPr>
            <a:xfrm>
              <a:off x="57432" y="84698"/>
              <a:ext cx="697936" cy="626502"/>
            </a:xfrm>
            <a:custGeom>
              <a:avLst/>
              <a:gdLst/>
              <a:ahLst/>
              <a:cxnLst/>
              <a:rect l="l" t="t" r="r" b="b"/>
              <a:pathLst>
                <a:path w="697936" h="626502">
                  <a:moveTo>
                    <a:pt x="421380" y="42022"/>
                  </a:moveTo>
                  <a:lnTo>
                    <a:pt x="682956" y="499782"/>
                  </a:lnTo>
                  <a:cubicBezTo>
                    <a:pt x="697936" y="525996"/>
                    <a:pt x="697828" y="558202"/>
                    <a:pt x="682674" y="584316"/>
                  </a:cubicBezTo>
                  <a:cubicBezTo>
                    <a:pt x="667520" y="610430"/>
                    <a:pt x="639610" y="626502"/>
                    <a:pt x="609418" y="626502"/>
                  </a:cubicBezTo>
                  <a:lnTo>
                    <a:pt x="88518" y="626502"/>
                  </a:lnTo>
                  <a:cubicBezTo>
                    <a:pt x="58326" y="626502"/>
                    <a:pt x="30416" y="610430"/>
                    <a:pt x="15262" y="584316"/>
                  </a:cubicBezTo>
                  <a:cubicBezTo>
                    <a:pt x="108" y="558202"/>
                    <a:pt x="0" y="525996"/>
                    <a:pt x="14980" y="499782"/>
                  </a:cubicBezTo>
                  <a:lnTo>
                    <a:pt x="276556" y="42022"/>
                  </a:lnTo>
                  <a:cubicBezTo>
                    <a:pt x="291405" y="16037"/>
                    <a:pt x="319039" y="0"/>
                    <a:pt x="348968" y="0"/>
                  </a:cubicBezTo>
                  <a:cubicBezTo>
                    <a:pt x="378897" y="0"/>
                    <a:pt x="406531" y="16037"/>
                    <a:pt x="421380" y="42022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5400000">
            <a:off x="1187949" y="6497671"/>
            <a:ext cx="530449" cy="464143"/>
            <a:chOff x="0" y="0"/>
            <a:chExt cx="812800" cy="711200"/>
          </a:xfrm>
        </p:grpSpPr>
        <p:sp>
          <p:nvSpPr>
            <p:cNvPr id="26" name="Freeform 26"/>
            <p:cNvSpPr/>
            <p:nvPr/>
          </p:nvSpPr>
          <p:spPr>
            <a:xfrm>
              <a:off x="57432" y="84698"/>
              <a:ext cx="697936" cy="626502"/>
            </a:xfrm>
            <a:custGeom>
              <a:avLst/>
              <a:gdLst/>
              <a:ahLst/>
              <a:cxnLst/>
              <a:rect l="l" t="t" r="r" b="b"/>
              <a:pathLst>
                <a:path w="697936" h="626502">
                  <a:moveTo>
                    <a:pt x="421380" y="42022"/>
                  </a:moveTo>
                  <a:lnTo>
                    <a:pt x="682956" y="499782"/>
                  </a:lnTo>
                  <a:cubicBezTo>
                    <a:pt x="697936" y="525996"/>
                    <a:pt x="697828" y="558202"/>
                    <a:pt x="682674" y="584316"/>
                  </a:cubicBezTo>
                  <a:cubicBezTo>
                    <a:pt x="667520" y="610430"/>
                    <a:pt x="639610" y="626502"/>
                    <a:pt x="609418" y="626502"/>
                  </a:cubicBezTo>
                  <a:lnTo>
                    <a:pt x="88518" y="626502"/>
                  </a:lnTo>
                  <a:cubicBezTo>
                    <a:pt x="58326" y="626502"/>
                    <a:pt x="30416" y="610430"/>
                    <a:pt x="15262" y="584316"/>
                  </a:cubicBezTo>
                  <a:cubicBezTo>
                    <a:pt x="108" y="558202"/>
                    <a:pt x="0" y="525996"/>
                    <a:pt x="14980" y="499782"/>
                  </a:cubicBezTo>
                  <a:lnTo>
                    <a:pt x="276556" y="42022"/>
                  </a:lnTo>
                  <a:cubicBezTo>
                    <a:pt x="291405" y="16037"/>
                    <a:pt x="319039" y="0"/>
                    <a:pt x="348968" y="0"/>
                  </a:cubicBezTo>
                  <a:cubicBezTo>
                    <a:pt x="378897" y="0"/>
                    <a:pt x="406531" y="16037"/>
                    <a:pt x="421380" y="42022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 rot="5400000">
            <a:off x="1207142" y="7451983"/>
            <a:ext cx="530449" cy="464143"/>
            <a:chOff x="0" y="0"/>
            <a:chExt cx="812800" cy="711200"/>
          </a:xfrm>
        </p:grpSpPr>
        <p:sp>
          <p:nvSpPr>
            <p:cNvPr id="29" name="Freeform 29"/>
            <p:cNvSpPr/>
            <p:nvPr/>
          </p:nvSpPr>
          <p:spPr>
            <a:xfrm>
              <a:off x="57432" y="84698"/>
              <a:ext cx="697936" cy="626502"/>
            </a:xfrm>
            <a:custGeom>
              <a:avLst/>
              <a:gdLst/>
              <a:ahLst/>
              <a:cxnLst/>
              <a:rect l="l" t="t" r="r" b="b"/>
              <a:pathLst>
                <a:path w="697936" h="626502">
                  <a:moveTo>
                    <a:pt x="421380" y="42022"/>
                  </a:moveTo>
                  <a:lnTo>
                    <a:pt x="682956" y="499782"/>
                  </a:lnTo>
                  <a:cubicBezTo>
                    <a:pt x="697936" y="525996"/>
                    <a:pt x="697828" y="558202"/>
                    <a:pt x="682674" y="584316"/>
                  </a:cubicBezTo>
                  <a:cubicBezTo>
                    <a:pt x="667520" y="610430"/>
                    <a:pt x="639610" y="626502"/>
                    <a:pt x="609418" y="626502"/>
                  </a:cubicBezTo>
                  <a:lnTo>
                    <a:pt x="88518" y="626502"/>
                  </a:lnTo>
                  <a:cubicBezTo>
                    <a:pt x="58326" y="626502"/>
                    <a:pt x="30416" y="610430"/>
                    <a:pt x="15262" y="584316"/>
                  </a:cubicBezTo>
                  <a:cubicBezTo>
                    <a:pt x="108" y="558202"/>
                    <a:pt x="0" y="525996"/>
                    <a:pt x="14980" y="499782"/>
                  </a:cubicBezTo>
                  <a:lnTo>
                    <a:pt x="276556" y="42022"/>
                  </a:lnTo>
                  <a:cubicBezTo>
                    <a:pt x="291405" y="16037"/>
                    <a:pt x="319039" y="0"/>
                    <a:pt x="348968" y="0"/>
                  </a:cubicBezTo>
                  <a:cubicBezTo>
                    <a:pt x="378897" y="0"/>
                    <a:pt x="406531" y="16037"/>
                    <a:pt x="421380" y="42022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543969" y="2652873"/>
            <a:ext cx="15200062" cy="908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19"/>
              </a:lnSpc>
            </a:pPr>
            <a:r>
              <a:rPr lang="en-US" sz="6191" b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วาระดำรงตำแหน่งของ ผ.ถ.ตามกฎหมายจัดตั้ง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265004" y="3641426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03502" y="2030933"/>
            <a:ext cx="2240719" cy="774685"/>
            <a:chOff x="0" y="0"/>
            <a:chExt cx="590148" cy="20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98377" y="1948733"/>
            <a:ext cx="2240719" cy="774685"/>
            <a:chOff x="0" y="0"/>
            <a:chExt cx="590148" cy="2040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-1545991" y="-1062296"/>
            <a:ext cx="9394899" cy="2894494"/>
            <a:chOff x="0" y="0"/>
            <a:chExt cx="1455516" cy="44843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55516" cy="448433"/>
            </a:xfrm>
            <a:custGeom>
              <a:avLst/>
              <a:gdLst/>
              <a:ahLst/>
              <a:cxnLst/>
              <a:rect l="l" t="t" r="r" b="b"/>
              <a:pathLst>
                <a:path w="1455516" h="448433">
                  <a:moveTo>
                    <a:pt x="0" y="0"/>
                  </a:moveTo>
                  <a:lnTo>
                    <a:pt x="1455516" y="0"/>
                  </a:lnTo>
                  <a:lnTo>
                    <a:pt x="1455516" y="448433"/>
                  </a:lnTo>
                  <a:lnTo>
                    <a:pt x="0" y="448433"/>
                  </a:lnTo>
                  <a:close/>
                </a:path>
              </a:pathLst>
            </a:custGeom>
            <a:blipFill>
              <a:blip r:embed="rId6"/>
              <a:stretch>
                <a:fillRect t="-95819" r="-5131" b="-3152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5715923" y="-1766632"/>
            <a:ext cx="9272041" cy="3541681"/>
            <a:chOff x="0" y="0"/>
            <a:chExt cx="930920" cy="3555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10800000">
            <a:off x="2280249" y="-591521"/>
            <a:ext cx="4612179" cy="2445178"/>
            <a:chOff x="0" y="0"/>
            <a:chExt cx="812800" cy="430911"/>
          </a:xfrm>
        </p:grpSpPr>
        <p:sp>
          <p:nvSpPr>
            <p:cNvPr id="18" name="Freeform 18"/>
            <p:cNvSpPr/>
            <p:nvPr/>
          </p:nvSpPr>
          <p:spPr>
            <a:xfrm>
              <a:off x="26972" y="21727"/>
              <a:ext cx="758856" cy="409184"/>
            </a:xfrm>
            <a:custGeom>
              <a:avLst/>
              <a:gdLst/>
              <a:ahLst/>
              <a:cxnLst/>
              <a:rect l="l" t="t" r="r" b="b"/>
              <a:pathLst>
                <a:path w="758856" h="409184">
                  <a:moveTo>
                    <a:pt x="413979" y="14908"/>
                  </a:moveTo>
                  <a:lnTo>
                    <a:pt x="751277" y="372550"/>
                  </a:lnTo>
                  <a:cubicBezTo>
                    <a:pt x="757227" y="378859"/>
                    <a:pt x="758856" y="388102"/>
                    <a:pt x="755420" y="396065"/>
                  </a:cubicBezTo>
                  <a:cubicBezTo>
                    <a:pt x="751985" y="404027"/>
                    <a:pt x="744143" y="409184"/>
                    <a:pt x="735471" y="409184"/>
                  </a:cubicBezTo>
                  <a:lnTo>
                    <a:pt x="23385" y="409184"/>
                  </a:lnTo>
                  <a:cubicBezTo>
                    <a:pt x="14713" y="409184"/>
                    <a:pt x="6871" y="404027"/>
                    <a:pt x="3436" y="396065"/>
                  </a:cubicBezTo>
                  <a:cubicBezTo>
                    <a:pt x="0" y="388102"/>
                    <a:pt x="1629" y="378859"/>
                    <a:pt x="7579" y="372550"/>
                  </a:cubicBezTo>
                  <a:lnTo>
                    <a:pt x="344877" y="14908"/>
                  </a:lnTo>
                  <a:cubicBezTo>
                    <a:pt x="353850" y="5393"/>
                    <a:pt x="366350" y="0"/>
                    <a:pt x="379428" y="0"/>
                  </a:cubicBezTo>
                  <a:cubicBezTo>
                    <a:pt x="392506" y="0"/>
                    <a:pt x="405006" y="5393"/>
                    <a:pt x="413979" y="14908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133391"/>
              <a:ext cx="558800" cy="2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151459" y="-429546"/>
            <a:ext cx="17464900" cy="2283202"/>
            <a:chOff x="0" y="0"/>
            <a:chExt cx="1753489" cy="229235"/>
          </a:xfrm>
        </p:grpSpPr>
        <p:sp>
          <p:nvSpPr>
            <p:cNvPr id="21" name="Freeform 21"/>
            <p:cNvSpPr/>
            <p:nvPr/>
          </p:nvSpPr>
          <p:spPr>
            <a:xfrm>
              <a:off x="6876" y="0"/>
              <a:ext cx="1739736" cy="229235"/>
            </a:xfrm>
            <a:custGeom>
              <a:avLst/>
              <a:gdLst/>
              <a:ahLst/>
              <a:cxnLst/>
              <a:rect l="l" t="t" r="r" b="b"/>
              <a:pathLst>
                <a:path w="1739736" h="229235">
                  <a:moveTo>
                    <a:pt x="1530115" y="0"/>
                  </a:moveTo>
                  <a:lnTo>
                    <a:pt x="6423" y="0"/>
                  </a:lnTo>
                  <a:cubicBezTo>
                    <a:pt x="4068" y="0"/>
                    <a:pt x="1932" y="1381"/>
                    <a:pt x="966" y="3528"/>
                  </a:cubicBezTo>
                  <a:cubicBezTo>
                    <a:pt x="0" y="5675"/>
                    <a:pt x="384" y="8190"/>
                    <a:pt x="1945" y="9952"/>
                  </a:cubicBezTo>
                  <a:lnTo>
                    <a:pt x="187503" y="219284"/>
                  </a:lnTo>
                  <a:cubicBezTo>
                    <a:pt x="193113" y="225613"/>
                    <a:pt x="201165" y="229235"/>
                    <a:pt x="209623" y="229235"/>
                  </a:cubicBezTo>
                  <a:lnTo>
                    <a:pt x="1733314" y="229235"/>
                  </a:lnTo>
                  <a:cubicBezTo>
                    <a:pt x="1735669" y="229235"/>
                    <a:pt x="1737805" y="227854"/>
                    <a:pt x="1738771" y="225707"/>
                  </a:cubicBezTo>
                  <a:cubicBezTo>
                    <a:pt x="1739737" y="223560"/>
                    <a:pt x="1739354" y="221046"/>
                    <a:pt x="1737792" y="219284"/>
                  </a:cubicBezTo>
                  <a:lnTo>
                    <a:pt x="1552234" y="9952"/>
                  </a:lnTo>
                  <a:cubicBezTo>
                    <a:pt x="1546624" y="3623"/>
                    <a:pt x="1538572" y="0"/>
                    <a:pt x="153011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101600" y="-66675"/>
              <a:ext cx="1550289" cy="29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215199" y="1948733"/>
            <a:ext cx="2240719" cy="774685"/>
            <a:chOff x="0" y="0"/>
            <a:chExt cx="590148" cy="20403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049295" y="2741662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019416" y="2741662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49295" y="380335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5"/>
                </a:lnTo>
                <a:lnTo>
                  <a:pt x="0" y="73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019416" y="380335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5"/>
                </a:lnTo>
                <a:lnTo>
                  <a:pt x="0" y="7388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3049295" y="486504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280249" y="5020166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เรณูนคร</a:t>
            </a:r>
          </a:p>
        </p:txBody>
      </p:sp>
      <p:sp>
        <p:nvSpPr>
          <p:cNvPr id="34" name="Freeform 34"/>
          <p:cNvSpPr/>
          <p:nvPr/>
        </p:nvSpPr>
        <p:spPr>
          <a:xfrm>
            <a:off x="16019416" y="486504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3049295" y="5926730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019416" y="5926730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3049295" y="6988419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280249" y="7064619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บ้านแพง</a:t>
            </a:r>
          </a:p>
        </p:txBody>
      </p:sp>
      <p:sp>
        <p:nvSpPr>
          <p:cNvPr id="39" name="Freeform 39"/>
          <p:cNvSpPr/>
          <p:nvPr/>
        </p:nvSpPr>
        <p:spPr>
          <a:xfrm>
            <a:off x="16019416" y="6988419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3049295" y="8045827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2345619" y="8137627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ธาตุพนม</a:t>
            </a:r>
          </a:p>
        </p:txBody>
      </p:sp>
      <p:sp>
        <p:nvSpPr>
          <p:cNvPr id="42" name="Freeform 42"/>
          <p:cNvSpPr/>
          <p:nvPr/>
        </p:nvSpPr>
        <p:spPr>
          <a:xfrm>
            <a:off x="13049295" y="905561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6019416" y="9055611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6421248" y="4067332"/>
            <a:ext cx="5627921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เทศบาลตำบลปลาปาก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41533" y="6051518"/>
            <a:ext cx="4253263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โพนสวรรค์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411723" y="6069278"/>
            <a:ext cx="5627921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เทศบาลตำบลโพนสวรรค์</a:t>
            </a:r>
          </a:p>
        </p:txBody>
      </p:sp>
      <p:sp>
        <p:nvSpPr>
          <p:cNvPr id="47" name="AutoShape 47"/>
          <p:cNvSpPr/>
          <p:nvPr/>
        </p:nvSpPr>
        <p:spPr>
          <a:xfrm>
            <a:off x="2265004" y="4670260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8" name="AutoShape 48"/>
          <p:cNvSpPr/>
          <p:nvPr/>
        </p:nvSpPr>
        <p:spPr>
          <a:xfrm>
            <a:off x="2265004" y="5699093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9" name="AutoShape 49"/>
          <p:cNvSpPr/>
          <p:nvPr/>
        </p:nvSpPr>
        <p:spPr>
          <a:xfrm>
            <a:off x="2265004" y="6727927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0" name="AutoShape 50"/>
          <p:cNvSpPr/>
          <p:nvPr/>
        </p:nvSpPr>
        <p:spPr>
          <a:xfrm>
            <a:off x="2102322" y="7785202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1" name="AutoShape 51"/>
          <p:cNvSpPr/>
          <p:nvPr/>
        </p:nvSpPr>
        <p:spPr>
          <a:xfrm>
            <a:off x="2265004" y="8941311"/>
            <a:ext cx="14655979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52" name="AutoShape 52"/>
          <p:cNvSpPr/>
          <p:nvPr/>
        </p:nvSpPr>
        <p:spPr>
          <a:xfrm flipH="1" flipV="1">
            <a:off x="12063117" y="2930897"/>
            <a:ext cx="0" cy="6935725"/>
          </a:xfrm>
          <a:prstGeom prst="line">
            <a:avLst/>
          </a:prstGeom>
          <a:ln w="57150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3" name="AutoShape 53"/>
          <p:cNvSpPr/>
          <p:nvPr/>
        </p:nvSpPr>
        <p:spPr>
          <a:xfrm flipH="1" flipV="1">
            <a:off x="14987963" y="2955093"/>
            <a:ext cx="0" cy="6935725"/>
          </a:xfrm>
          <a:prstGeom prst="line">
            <a:avLst/>
          </a:prstGeom>
          <a:ln w="57150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54" name="AutoShape 54"/>
          <p:cNvSpPr/>
          <p:nvPr/>
        </p:nvSpPr>
        <p:spPr>
          <a:xfrm flipH="1" flipV="1">
            <a:off x="5739870" y="2929443"/>
            <a:ext cx="0" cy="6935725"/>
          </a:xfrm>
          <a:prstGeom prst="line">
            <a:avLst/>
          </a:prstGeom>
          <a:ln w="57150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55" name="Group 55"/>
          <p:cNvGrpSpPr/>
          <p:nvPr/>
        </p:nvGrpSpPr>
        <p:grpSpPr>
          <a:xfrm>
            <a:off x="2345619" y="1994123"/>
            <a:ext cx="2240719" cy="774685"/>
            <a:chOff x="0" y="0"/>
            <a:chExt cx="590148" cy="20403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57" name="TextBox 57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2265004" y="2987884"/>
            <a:ext cx="3120739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นาหว้า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444720" y="3005643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เทศบาลตำบลท่าเรือ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893047" y="3031293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8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450440" y="5037925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เทศบาลตำบลเรณูนคร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893047" y="5136855"/>
            <a:ext cx="720452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435018" y="7082378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เทศบาลตำบลบ้านแพง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893047" y="7260233"/>
            <a:ext cx="542525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12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494795" y="8155386"/>
            <a:ext cx="4913902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เทศบาลตำบลธาตุพนม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756183" y="8323142"/>
            <a:ext cx="720452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13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421248" y="9319591"/>
            <a:ext cx="5319785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เทศบาลตำบลธาตุพนมใต้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778093" y="9323508"/>
            <a:ext cx="676632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14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030510" y="382915"/>
            <a:ext cx="12228790" cy="1184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รายชื่อเทศบาลที่ครบวาระ</a:t>
            </a:r>
            <a:endParaRPr lang="en-US" sz="8000" b="1" dirty="0">
              <a:solidFill>
                <a:srgbClr val="FFFFFF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2466339" y="2160778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7461214" y="2114184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2456089" y="2070323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สมาชิก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5334003" y="2070323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นายก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2265004" y="4049573"/>
            <a:ext cx="3120739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ปลาปาก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893047" y="4075166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9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93047" y="6198544"/>
            <a:ext cx="446724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11</a:t>
            </a:r>
          </a:p>
        </p:txBody>
      </p:sp>
      <p:sp>
        <p:nvSpPr>
          <p:cNvPr id="77" name="Freeform 77"/>
          <p:cNvSpPr/>
          <p:nvPr/>
        </p:nvSpPr>
        <p:spPr>
          <a:xfrm>
            <a:off x="16671659" y="175486"/>
            <a:ext cx="1568518" cy="1391703"/>
          </a:xfrm>
          <a:custGeom>
            <a:avLst/>
            <a:gdLst/>
            <a:ahLst/>
            <a:cxnLst/>
            <a:rect l="l" t="t" r="r" b="b"/>
            <a:pathLst>
              <a:path w="1568518" h="1391703">
                <a:moveTo>
                  <a:pt x="0" y="0"/>
                </a:moveTo>
                <a:lnTo>
                  <a:pt x="1568518" y="0"/>
                </a:lnTo>
                <a:lnTo>
                  <a:pt x="1568518" y="1391704"/>
                </a:lnTo>
                <a:lnTo>
                  <a:pt x="0" y="13917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819" b="-10819"/>
            </a:stretch>
          </a:blipFill>
        </p:spPr>
      </p:sp>
      <p:sp>
        <p:nvSpPr>
          <p:cNvPr id="78" name="TextBox 78"/>
          <p:cNvSpPr txBox="1"/>
          <p:nvPr/>
        </p:nvSpPr>
        <p:spPr>
          <a:xfrm>
            <a:off x="2280249" y="9235946"/>
            <a:ext cx="3105494" cy="5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ธาตุพนม</a:t>
            </a:r>
          </a:p>
        </p:txBody>
      </p:sp>
      <p:sp>
        <p:nvSpPr>
          <p:cNvPr id="79" name="Freeform 79"/>
          <p:cNvSpPr/>
          <p:nvPr/>
        </p:nvSpPr>
        <p:spPr>
          <a:xfrm>
            <a:off x="16019416" y="8045827"/>
            <a:ext cx="738884" cy="738884"/>
          </a:xfrm>
          <a:custGeom>
            <a:avLst/>
            <a:gdLst/>
            <a:ahLst/>
            <a:cxnLst/>
            <a:rect l="l" t="t" r="r" b="b"/>
            <a:pathLst>
              <a:path w="738884" h="738884">
                <a:moveTo>
                  <a:pt x="0" y="0"/>
                </a:moveTo>
                <a:lnTo>
                  <a:pt x="738884" y="0"/>
                </a:lnTo>
                <a:lnTo>
                  <a:pt x="738884" y="738884"/>
                </a:lnTo>
                <a:lnTo>
                  <a:pt x="0" y="7388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3490097" y="-1114950"/>
            <a:ext cx="15862995" cy="11295776"/>
            <a:chOff x="0" y="0"/>
            <a:chExt cx="1444276" cy="1028445"/>
          </a:xfrm>
        </p:grpSpPr>
        <p:sp>
          <p:nvSpPr>
            <p:cNvPr id="8" name="Freeform 8"/>
            <p:cNvSpPr/>
            <p:nvPr/>
          </p:nvSpPr>
          <p:spPr>
            <a:xfrm>
              <a:off x="2497" y="0"/>
              <a:ext cx="1439282" cy="1028445"/>
            </a:xfrm>
            <a:custGeom>
              <a:avLst/>
              <a:gdLst/>
              <a:ahLst/>
              <a:cxnLst/>
              <a:rect l="l" t="t" r="r" b="b"/>
              <a:pathLst>
                <a:path w="1439282" h="1028445">
                  <a:moveTo>
                    <a:pt x="217785" y="0"/>
                  </a:moveTo>
                  <a:lnTo>
                    <a:pt x="1424697" y="0"/>
                  </a:lnTo>
                  <a:cubicBezTo>
                    <a:pt x="1428897" y="0"/>
                    <a:pt x="1432876" y="1880"/>
                    <a:pt x="1435542" y="5125"/>
                  </a:cubicBezTo>
                  <a:cubicBezTo>
                    <a:pt x="1438209" y="8370"/>
                    <a:pt x="1439282" y="12638"/>
                    <a:pt x="1438468" y="16758"/>
                  </a:cubicBezTo>
                  <a:lnTo>
                    <a:pt x="1241890" y="1011687"/>
                  </a:lnTo>
                  <a:cubicBezTo>
                    <a:pt x="1239966" y="1021426"/>
                    <a:pt x="1231424" y="1028445"/>
                    <a:pt x="1221497" y="1028445"/>
                  </a:cubicBezTo>
                  <a:lnTo>
                    <a:pt x="14585" y="1028445"/>
                  </a:lnTo>
                  <a:cubicBezTo>
                    <a:pt x="10385" y="1028445"/>
                    <a:pt x="6406" y="1026565"/>
                    <a:pt x="3740" y="1023320"/>
                  </a:cubicBezTo>
                  <a:cubicBezTo>
                    <a:pt x="1073" y="1020075"/>
                    <a:pt x="0" y="1015807"/>
                    <a:pt x="814" y="1011687"/>
                  </a:cubicBezTo>
                  <a:lnTo>
                    <a:pt x="197392" y="16758"/>
                  </a:lnTo>
                  <a:cubicBezTo>
                    <a:pt x="199316" y="7019"/>
                    <a:pt x="207858" y="0"/>
                    <a:pt x="217785" y="0"/>
                  </a:cubicBezTo>
                  <a:close/>
                </a:path>
              </a:pathLst>
            </a:custGeom>
            <a:solidFill>
              <a:srgbClr val="1D7363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241076" cy="1095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08749" y="1047750"/>
            <a:ext cx="9943536" cy="8471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787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พรบ.เทศบาล</a:t>
            </a:r>
            <a:r>
              <a:rPr lang="en-US" sz="4787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. </a:t>
            </a:r>
            <a:r>
              <a:rPr lang="en-US" sz="4787" b="1" dirty="0" err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พ.ศ</a:t>
            </a:r>
            <a:r>
              <a:rPr lang="en-US" sz="4787" b="1" dirty="0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. 2496</a:t>
            </a:r>
          </a:p>
          <a:p>
            <a:pPr algn="l">
              <a:lnSpc>
                <a:spcPts val="5505"/>
              </a:lnSpc>
            </a:pP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“ม.48 </a:t>
            </a:r>
            <a:r>
              <a:rPr lang="en-US" sz="4787" b="1" dirty="0" err="1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สัตต</a:t>
            </a: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787" b="1" dirty="0" err="1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นายกเทศมนตรีมีวาระอยู่ในตำแหน่งคราวละสี่ปีนับแต่วันเลือกตั้ง</a:t>
            </a: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787" b="1" dirty="0" err="1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แต่จะดำรงตำแหน่งติดต่อกันเกินกว่าสองวาระไม่ได้</a:t>
            </a: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</a:p>
          <a:p>
            <a:pPr algn="l">
              <a:lnSpc>
                <a:spcPts val="5505"/>
              </a:lnSpc>
            </a:pPr>
            <a:endParaRPr lang="en-US" sz="4787" b="1" dirty="0">
              <a:solidFill>
                <a:srgbClr val="FDFDFD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algn="l">
              <a:lnSpc>
                <a:spcPts val="5505"/>
              </a:lnSpc>
            </a:pPr>
            <a:r>
              <a:rPr lang="en-US" sz="4787" dirty="0">
                <a:solidFill>
                  <a:srgbClr val="FDFDFD"/>
                </a:solidFill>
                <a:latin typeface="TT Norms"/>
                <a:ea typeface="TT Norms"/>
                <a:cs typeface="TT Norms"/>
                <a:sym typeface="TT Norms"/>
              </a:rPr>
              <a:t>  </a:t>
            </a: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ในกรณีที่นายกเทศมนตรีดำรงตำแหน่งไม่ครบระยะเวลาสี่ปีให้ถือเป็นหนึ่งวาระ </a:t>
            </a:r>
            <a:r>
              <a:rPr lang="en-US" sz="4787" b="1" dirty="0" err="1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และเมื่อได้ดำรงตำแหน่งสองวาระติดต่อกันแล้ว</a:t>
            </a: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787" b="1" dirty="0" err="1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จะดำรงตำแหน่งได้อีก</a:t>
            </a:r>
            <a:r>
              <a:rPr lang="th-TH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4787" b="1" dirty="0" err="1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เมื่อพ้นระยะเวลาสี่ปีนับแต่วันพ้นจากตำแหน่ง</a:t>
            </a:r>
            <a:r>
              <a:rPr lang="en-US" sz="4787" b="1" dirty="0">
                <a:solidFill>
                  <a:srgbClr val="FDFDFD"/>
                </a:solidFill>
                <a:latin typeface="TT Norms Bold"/>
                <a:ea typeface="TT Norms Bold"/>
                <a:cs typeface="TT Norms Bold"/>
                <a:sym typeface="TT Norms Bold"/>
              </a:rPr>
              <a:t>”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0" y="3037790"/>
            <a:ext cx="11913951" cy="1588559"/>
            <a:chOff x="0" y="0"/>
            <a:chExt cx="3137831" cy="4183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37831" cy="418386"/>
            </a:xfrm>
            <a:custGeom>
              <a:avLst/>
              <a:gdLst/>
              <a:ahLst/>
              <a:cxnLst/>
              <a:rect l="l" t="t" r="r" b="b"/>
              <a:pathLst>
                <a:path w="3137831" h="418386">
                  <a:moveTo>
                    <a:pt x="33141" y="0"/>
                  </a:moveTo>
                  <a:lnTo>
                    <a:pt x="3104690" y="0"/>
                  </a:lnTo>
                  <a:cubicBezTo>
                    <a:pt x="3122993" y="0"/>
                    <a:pt x="3137831" y="14838"/>
                    <a:pt x="3137831" y="33141"/>
                  </a:cubicBezTo>
                  <a:lnTo>
                    <a:pt x="3137831" y="385245"/>
                  </a:lnTo>
                  <a:cubicBezTo>
                    <a:pt x="3137831" y="394035"/>
                    <a:pt x="3134339" y="402464"/>
                    <a:pt x="3128124" y="408679"/>
                  </a:cubicBezTo>
                  <a:cubicBezTo>
                    <a:pt x="3121909" y="414894"/>
                    <a:pt x="3113480" y="418386"/>
                    <a:pt x="3104690" y="418386"/>
                  </a:cubicBezTo>
                  <a:lnTo>
                    <a:pt x="33141" y="418386"/>
                  </a:lnTo>
                  <a:cubicBezTo>
                    <a:pt x="14838" y="418386"/>
                    <a:pt x="0" y="403548"/>
                    <a:pt x="0" y="385245"/>
                  </a:cubicBezTo>
                  <a:lnTo>
                    <a:pt x="0" y="33141"/>
                  </a:lnTo>
                  <a:cubicBezTo>
                    <a:pt x="0" y="24351"/>
                    <a:pt x="3492" y="15922"/>
                    <a:pt x="9707" y="9707"/>
                  </a:cubicBezTo>
                  <a:cubicBezTo>
                    <a:pt x="15922" y="3492"/>
                    <a:pt x="24351" y="0"/>
                    <a:pt x="3314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14300" cap="rnd">
              <a:solidFill>
                <a:srgbClr val="EC3428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3137831" cy="485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281578" y="2868086"/>
            <a:ext cx="5398844" cy="514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9"/>
              </a:lnSpc>
            </a:pPr>
            <a:r>
              <a:rPr lang="en-US" sz="3538" b="1">
                <a:solidFill>
                  <a:srgbClr val="42211B"/>
                </a:solidFill>
                <a:latin typeface="TT Norms Bold"/>
                <a:ea typeface="TT Norms Bold"/>
                <a:cs typeface="TT Norms Bold"/>
                <a:sym typeface="TT Norms Bold"/>
              </a:rPr>
              <a:t>(ฉบับที่ 14 พ.ศ. 2562)</a:t>
            </a:r>
          </a:p>
          <a:p>
            <a:pPr algn="ctr">
              <a:lnSpc>
                <a:spcPts val="4069"/>
              </a:lnSpc>
            </a:pPr>
            <a:r>
              <a:rPr lang="en-US" sz="3538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มาตรา 30 บทบัญญัติมาตรา 48 สัตต แห่ง พรบ.เทศบาล พ.ศ. 2496 ซึ่งแก้ไขเพิ่มเติมโดย พรบ.นี้ มิให้ใช้บังคับกับนายกเทศมนตรี ซึ่งดำรงตำแหน่งหรือเคยดำรงตำแหน่งอยู่ก่อนวันเลือกตั้งครั้งแรกภายหลัง</a:t>
            </a:r>
          </a:p>
          <a:p>
            <a:pPr algn="ctr">
              <a:lnSpc>
                <a:spcPts val="4069"/>
              </a:lnSpc>
            </a:pPr>
            <a:r>
              <a:rPr lang="en-US" sz="3538" b="1">
                <a:solidFill>
                  <a:srgbClr val="155C4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พระราชบัญญัตินี้ใช้บังคับ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6416274" y="-2444745"/>
            <a:ext cx="21117458" cy="7273233"/>
            <a:chOff x="0" y="0"/>
            <a:chExt cx="1922678" cy="662205"/>
          </a:xfrm>
        </p:grpSpPr>
        <p:sp>
          <p:nvSpPr>
            <p:cNvPr id="8" name="Freeform 8"/>
            <p:cNvSpPr/>
            <p:nvPr/>
          </p:nvSpPr>
          <p:spPr>
            <a:xfrm>
              <a:off x="2882" y="0"/>
              <a:ext cx="1916915" cy="662205"/>
            </a:xfrm>
            <a:custGeom>
              <a:avLst/>
              <a:gdLst/>
              <a:ahLst/>
              <a:cxnLst/>
              <a:rect l="l" t="t" r="r" b="b"/>
              <a:pathLst>
                <a:path w="1916915" h="662205">
                  <a:moveTo>
                    <a:pt x="213149" y="0"/>
                  </a:moveTo>
                  <a:lnTo>
                    <a:pt x="1906965" y="0"/>
                  </a:lnTo>
                  <a:cubicBezTo>
                    <a:pt x="1909974" y="0"/>
                    <a:pt x="1912804" y="1427"/>
                    <a:pt x="1914592" y="3847"/>
                  </a:cubicBezTo>
                  <a:cubicBezTo>
                    <a:pt x="1916381" y="6266"/>
                    <a:pt x="1916915" y="9391"/>
                    <a:pt x="1916032" y="12267"/>
                  </a:cubicBezTo>
                  <a:lnTo>
                    <a:pt x="1720360" y="649938"/>
                  </a:lnTo>
                  <a:cubicBezTo>
                    <a:pt x="1718123" y="657228"/>
                    <a:pt x="1711391" y="662205"/>
                    <a:pt x="1703765" y="662205"/>
                  </a:cubicBezTo>
                  <a:lnTo>
                    <a:pt x="9949" y="662205"/>
                  </a:lnTo>
                  <a:cubicBezTo>
                    <a:pt x="6941" y="662205"/>
                    <a:pt x="4111" y="660778"/>
                    <a:pt x="2322" y="658358"/>
                  </a:cubicBezTo>
                  <a:cubicBezTo>
                    <a:pt x="534" y="655939"/>
                    <a:pt x="0" y="652814"/>
                    <a:pt x="882" y="649938"/>
                  </a:cubicBezTo>
                  <a:lnTo>
                    <a:pt x="196554" y="12267"/>
                  </a:lnTo>
                  <a:cubicBezTo>
                    <a:pt x="198791" y="4977"/>
                    <a:pt x="205524" y="0"/>
                    <a:pt x="213149" y="0"/>
                  </a:cubicBezTo>
                  <a:close/>
                </a:path>
              </a:pathLst>
            </a:custGeom>
            <a:solidFill>
              <a:srgbClr val="1D7363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719478" cy="728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5400000">
            <a:off x="997410" y="5521144"/>
            <a:ext cx="500647" cy="438066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1040375" y="6624503"/>
            <a:ext cx="500647" cy="438066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71666" y="8839911"/>
            <a:ext cx="16608756" cy="986082"/>
            <a:chOff x="0" y="0"/>
            <a:chExt cx="4374323" cy="2597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374323" cy="259709"/>
            </a:xfrm>
            <a:custGeom>
              <a:avLst/>
              <a:gdLst/>
              <a:ahLst/>
              <a:cxnLst/>
              <a:rect l="l" t="t" r="r" b="b"/>
              <a:pathLst>
                <a:path w="4374323" h="259709">
                  <a:moveTo>
                    <a:pt x="23773" y="0"/>
                  </a:moveTo>
                  <a:lnTo>
                    <a:pt x="4350550" y="0"/>
                  </a:lnTo>
                  <a:cubicBezTo>
                    <a:pt x="4363679" y="0"/>
                    <a:pt x="4374323" y="10643"/>
                    <a:pt x="4374323" y="23773"/>
                  </a:cubicBezTo>
                  <a:lnTo>
                    <a:pt x="4374323" y="235936"/>
                  </a:lnTo>
                  <a:cubicBezTo>
                    <a:pt x="4374323" y="242241"/>
                    <a:pt x="4371818" y="248288"/>
                    <a:pt x="4367360" y="252746"/>
                  </a:cubicBezTo>
                  <a:cubicBezTo>
                    <a:pt x="4362902" y="257204"/>
                    <a:pt x="4356855" y="259709"/>
                    <a:pt x="4350550" y="259709"/>
                  </a:cubicBezTo>
                  <a:lnTo>
                    <a:pt x="23773" y="259709"/>
                  </a:lnTo>
                  <a:cubicBezTo>
                    <a:pt x="10643" y="259709"/>
                    <a:pt x="0" y="249065"/>
                    <a:pt x="0" y="235936"/>
                  </a:cubicBezTo>
                  <a:lnTo>
                    <a:pt x="0" y="23773"/>
                  </a:lnTo>
                  <a:cubicBezTo>
                    <a:pt x="0" y="10643"/>
                    <a:pt x="10643" y="0"/>
                    <a:pt x="23773" y="0"/>
                  </a:cubicBezTo>
                  <a:close/>
                </a:path>
              </a:pathLst>
            </a:custGeom>
            <a:solidFill>
              <a:srgbClr val="CBC8C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4374323" cy="3263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28700" y="566770"/>
            <a:ext cx="11344197" cy="3958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5461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“ม.48 เบญจ บุคคลผู้มีสิทธิสมัครรับเลือกตั้งเป็นนายกเทศมนตรีต้องมีคุณสมบัติและไม่มีลักษณะต้องห้ามตาม กม.ว่าด้วยการเลือกตั้งส.ถ.หรือผ.ถ.”และต้องมีคุณสมบัติดังต่อไปนี้ด้วย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719249" y="5518429"/>
            <a:ext cx="15961173" cy="69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4"/>
              </a:lnSpc>
            </a:pPr>
            <a:r>
              <a:rPr lang="en-US" sz="476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มีอายุไม่ต่ำกว่า</a:t>
            </a:r>
            <a:r>
              <a:rPr lang="en-US" sz="4768" b="1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สามสิบห้าปี</a:t>
            </a:r>
            <a:r>
              <a:rPr lang="en-US" sz="4768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นับถึงวันเลือกตั้ง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66779" y="6738995"/>
            <a:ext cx="12620294" cy="139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4"/>
              </a:lnSpc>
            </a:pPr>
            <a:r>
              <a:rPr lang="en-US" sz="476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สำเร็จการศึกษาไม่ต่ำกว่าปริญญาตรีหรือเทียบเท่า </a:t>
            </a:r>
          </a:p>
          <a:p>
            <a:pPr algn="l">
              <a:lnSpc>
                <a:spcPts val="5484"/>
              </a:lnSpc>
            </a:pPr>
            <a:r>
              <a:rPr lang="en-US" sz="476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หรือเคยเป็น ส.ถ./ผ.ถ.หรือสมาชิกรัฐสภา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09732" y="8995683"/>
            <a:ext cx="15529165" cy="53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3"/>
              </a:lnSpc>
            </a:pPr>
            <a:r>
              <a:rPr lang="en-US" sz="3576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        ม.48 นว รองนายกฯ ต้องมีคุณสมบัติและไม่มีลักษณะต้องห้ามตาม ม.48 เบญจ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6416274" y="-2444745"/>
            <a:ext cx="22399208" cy="5162824"/>
            <a:chOff x="0" y="0"/>
            <a:chExt cx="2039378" cy="470059"/>
          </a:xfrm>
        </p:grpSpPr>
        <p:sp>
          <p:nvSpPr>
            <p:cNvPr id="8" name="Freeform 8"/>
            <p:cNvSpPr/>
            <p:nvPr/>
          </p:nvSpPr>
          <p:spPr>
            <a:xfrm>
              <a:off x="3738" y="0"/>
              <a:ext cx="2031902" cy="470059"/>
            </a:xfrm>
            <a:custGeom>
              <a:avLst/>
              <a:gdLst/>
              <a:ahLst/>
              <a:cxnLst/>
              <a:rect l="l" t="t" r="r" b="b"/>
              <a:pathLst>
                <a:path w="2031902" h="470059">
                  <a:moveTo>
                    <a:pt x="211559" y="0"/>
                  </a:moveTo>
                  <a:lnTo>
                    <a:pt x="2023543" y="0"/>
                  </a:lnTo>
                  <a:cubicBezTo>
                    <a:pt x="2026219" y="0"/>
                    <a:pt x="2028716" y="1347"/>
                    <a:pt x="2030186" y="3584"/>
                  </a:cubicBezTo>
                  <a:cubicBezTo>
                    <a:pt x="2031656" y="5821"/>
                    <a:pt x="2031902" y="8647"/>
                    <a:pt x="2030840" y="11104"/>
                  </a:cubicBezTo>
                  <a:lnTo>
                    <a:pt x="1837240" y="458955"/>
                  </a:lnTo>
                  <a:cubicBezTo>
                    <a:pt x="1834326" y="465695"/>
                    <a:pt x="1827685" y="470059"/>
                    <a:pt x="1820343" y="470059"/>
                  </a:cubicBezTo>
                  <a:lnTo>
                    <a:pt x="8359" y="470059"/>
                  </a:lnTo>
                  <a:cubicBezTo>
                    <a:pt x="5683" y="470059"/>
                    <a:pt x="3186" y="468712"/>
                    <a:pt x="1716" y="466475"/>
                  </a:cubicBezTo>
                  <a:cubicBezTo>
                    <a:pt x="246" y="464238"/>
                    <a:pt x="0" y="461412"/>
                    <a:pt x="1062" y="458955"/>
                  </a:cubicBezTo>
                  <a:lnTo>
                    <a:pt x="194662" y="11104"/>
                  </a:lnTo>
                  <a:cubicBezTo>
                    <a:pt x="197576" y="4364"/>
                    <a:pt x="204216" y="0"/>
                    <a:pt x="211559" y="0"/>
                  </a:cubicBezTo>
                  <a:close/>
                </a:path>
              </a:pathLst>
            </a:custGeom>
            <a:solidFill>
              <a:srgbClr val="1D7363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836178" cy="536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5437226" y="2886723"/>
            <a:ext cx="7364296" cy="986082"/>
            <a:chOff x="0" y="0"/>
            <a:chExt cx="9819062" cy="131477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9819062" cy="1314776"/>
              <a:chOff x="0" y="0"/>
              <a:chExt cx="1939568" cy="25970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939568" cy="259709"/>
              </a:xfrm>
              <a:custGeom>
                <a:avLst/>
                <a:gdLst/>
                <a:ahLst/>
                <a:cxnLst/>
                <a:rect l="l" t="t" r="r" b="b"/>
                <a:pathLst>
                  <a:path w="1939568" h="259709">
                    <a:moveTo>
                      <a:pt x="53615" y="0"/>
                    </a:moveTo>
                    <a:lnTo>
                      <a:pt x="1885953" y="0"/>
                    </a:lnTo>
                    <a:cubicBezTo>
                      <a:pt x="1900172" y="0"/>
                      <a:pt x="1913809" y="5649"/>
                      <a:pt x="1923864" y="15704"/>
                    </a:cubicBezTo>
                    <a:cubicBezTo>
                      <a:pt x="1933919" y="25758"/>
                      <a:pt x="1939568" y="39396"/>
                      <a:pt x="1939568" y="53615"/>
                    </a:cubicBezTo>
                    <a:lnTo>
                      <a:pt x="1939568" y="206094"/>
                    </a:lnTo>
                    <a:cubicBezTo>
                      <a:pt x="1939568" y="220313"/>
                      <a:pt x="1933919" y="233951"/>
                      <a:pt x="1923864" y="244005"/>
                    </a:cubicBezTo>
                    <a:cubicBezTo>
                      <a:pt x="1913809" y="254060"/>
                      <a:pt x="1900172" y="259709"/>
                      <a:pt x="1885953" y="259709"/>
                    </a:cubicBezTo>
                    <a:lnTo>
                      <a:pt x="53615" y="259709"/>
                    </a:lnTo>
                    <a:cubicBezTo>
                      <a:pt x="39396" y="259709"/>
                      <a:pt x="25758" y="254060"/>
                      <a:pt x="15704" y="244005"/>
                    </a:cubicBezTo>
                    <a:cubicBezTo>
                      <a:pt x="5649" y="233951"/>
                      <a:pt x="0" y="220313"/>
                      <a:pt x="0" y="206094"/>
                    </a:cubicBezTo>
                    <a:lnTo>
                      <a:pt x="0" y="53615"/>
                    </a:lnTo>
                    <a:cubicBezTo>
                      <a:pt x="0" y="39396"/>
                      <a:pt x="5649" y="25758"/>
                      <a:pt x="15704" y="15704"/>
                    </a:cubicBezTo>
                    <a:cubicBezTo>
                      <a:pt x="25758" y="5649"/>
                      <a:pt x="39396" y="0"/>
                      <a:pt x="53615" y="0"/>
                    </a:cubicBezTo>
                    <a:close/>
                  </a:path>
                </a:pathLst>
              </a:custGeom>
              <a:solidFill>
                <a:srgbClr val="CBC8C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1939568" cy="3263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584088" y="223570"/>
              <a:ext cx="8756260" cy="938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พรบ.เทศบาล (ม.48) (3)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437226" y="8244035"/>
            <a:ext cx="7844870" cy="1681407"/>
            <a:chOff x="0" y="0"/>
            <a:chExt cx="2066139" cy="44284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66139" cy="442840"/>
            </a:xfrm>
            <a:custGeom>
              <a:avLst/>
              <a:gdLst/>
              <a:ahLst/>
              <a:cxnLst/>
              <a:rect l="l" t="t" r="r" b="b"/>
              <a:pathLst>
                <a:path w="2066139" h="442840">
                  <a:moveTo>
                    <a:pt x="50331" y="0"/>
                  </a:moveTo>
                  <a:lnTo>
                    <a:pt x="2015808" y="0"/>
                  </a:lnTo>
                  <a:cubicBezTo>
                    <a:pt x="2029156" y="0"/>
                    <a:pt x="2041958" y="5303"/>
                    <a:pt x="2051397" y="14742"/>
                  </a:cubicBezTo>
                  <a:cubicBezTo>
                    <a:pt x="2060836" y="24180"/>
                    <a:pt x="2066139" y="36982"/>
                    <a:pt x="2066139" y="50331"/>
                  </a:cubicBezTo>
                  <a:lnTo>
                    <a:pt x="2066139" y="392509"/>
                  </a:lnTo>
                  <a:cubicBezTo>
                    <a:pt x="2066139" y="405858"/>
                    <a:pt x="2060836" y="418659"/>
                    <a:pt x="2051397" y="428098"/>
                  </a:cubicBezTo>
                  <a:cubicBezTo>
                    <a:pt x="2041958" y="437537"/>
                    <a:pt x="2029156" y="442840"/>
                    <a:pt x="2015808" y="442840"/>
                  </a:cubicBezTo>
                  <a:lnTo>
                    <a:pt x="50331" y="442840"/>
                  </a:lnTo>
                  <a:cubicBezTo>
                    <a:pt x="36982" y="442840"/>
                    <a:pt x="24180" y="437537"/>
                    <a:pt x="14742" y="428098"/>
                  </a:cubicBezTo>
                  <a:cubicBezTo>
                    <a:pt x="5303" y="418659"/>
                    <a:pt x="0" y="405858"/>
                    <a:pt x="0" y="392509"/>
                  </a:cubicBezTo>
                  <a:lnTo>
                    <a:pt x="0" y="50331"/>
                  </a:lnTo>
                  <a:cubicBezTo>
                    <a:pt x="0" y="36982"/>
                    <a:pt x="5303" y="24180"/>
                    <a:pt x="14742" y="14742"/>
                  </a:cubicBezTo>
                  <a:cubicBezTo>
                    <a:pt x="24180" y="5303"/>
                    <a:pt x="36982" y="0"/>
                    <a:pt x="50331" y="0"/>
                  </a:cubicBezTo>
                  <a:close/>
                </a:path>
              </a:pathLst>
            </a:custGeom>
            <a:solidFill>
              <a:srgbClr val="CBC8C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66675"/>
              <a:ext cx="2066139" cy="5095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6840" y="4041449"/>
            <a:ext cx="17588698" cy="3697761"/>
            <a:chOff x="0" y="0"/>
            <a:chExt cx="4632414" cy="97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32414" cy="973896"/>
            </a:xfrm>
            <a:custGeom>
              <a:avLst/>
              <a:gdLst/>
              <a:ahLst/>
              <a:cxnLst/>
              <a:rect l="l" t="t" r="r" b="b"/>
              <a:pathLst>
                <a:path w="4632414" h="973896">
                  <a:moveTo>
                    <a:pt x="22448" y="0"/>
                  </a:moveTo>
                  <a:lnTo>
                    <a:pt x="4609966" y="0"/>
                  </a:lnTo>
                  <a:cubicBezTo>
                    <a:pt x="4622364" y="0"/>
                    <a:pt x="4632414" y="10050"/>
                    <a:pt x="4632414" y="22448"/>
                  </a:cubicBezTo>
                  <a:lnTo>
                    <a:pt x="4632414" y="951447"/>
                  </a:lnTo>
                  <a:cubicBezTo>
                    <a:pt x="4632414" y="963845"/>
                    <a:pt x="4622364" y="973896"/>
                    <a:pt x="4609966" y="973896"/>
                  </a:cubicBezTo>
                  <a:lnTo>
                    <a:pt x="22448" y="973896"/>
                  </a:lnTo>
                  <a:cubicBezTo>
                    <a:pt x="10050" y="973896"/>
                    <a:pt x="0" y="963845"/>
                    <a:pt x="0" y="951447"/>
                  </a:cubicBezTo>
                  <a:lnTo>
                    <a:pt x="0" y="22448"/>
                  </a:lnTo>
                  <a:cubicBezTo>
                    <a:pt x="0" y="10050"/>
                    <a:pt x="10050" y="0"/>
                    <a:pt x="2244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C4C76B"/>
              </a:solidFill>
              <a:prstDash val="sysDot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4632414" cy="10405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15148" y="4393874"/>
            <a:ext cx="15457703" cy="319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38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“เป็นผู้มีส่วนได้เสียในสัญญาหรือกิจการที่กระทำหรือจะกระทำกับหรือให้แก่เทศบาลนั้น หรือมีส่วนได้เสียในสัญญาหรือกิจการ</a:t>
            </a:r>
          </a:p>
          <a:p>
            <a:pPr algn="ctr">
              <a:lnSpc>
                <a:spcPts val="5045"/>
              </a:lnSpc>
            </a:pPr>
            <a:r>
              <a:rPr lang="en-US" sz="438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ที่กระทำหรือจะกระทำกับหรือให้แก่องค์กรปกครองส่วนท้องถิ่นอื่น โดยมีพฤติการณ์แสดงให้เห็นว่าเป็นการต่างตอบแทนหรือ</a:t>
            </a:r>
          </a:p>
          <a:p>
            <a:pPr algn="ctr">
              <a:lnSpc>
                <a:spcPts val="5045"/>
              </a:lnSpc>
            </a:pPr>
            <a:r>
              <a:rPr lang="en-US" sz="438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เอื้อประโยชน์ส่วนตนระหว่างกัน ทั้งนี้ ไม่ว่าโดยทางตรงหรือทางอ้อม” 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8942155" y="7593560"/>
            <a:ext cx="835012" cy="730636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CC4D4E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127000" y="-1587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08749" y="616953"/>
            <a:ext cx="13136626" cy="158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</a:pPr>
            <a:r>
              <a:rPr lang="en-US" sz="5461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นายก/รองนายก/ที่ปรึกษา/เลขานุการ</a:t>
            </a:r>
          </a:p>
          <a:p>
            <a:pPr algn="ctr">
              <a:lnSpc>
                <a:spcPts val="6280"/>
              </a:lnSpc>
            </a:pPr>
            <a:r>
              <a:rPr lang="en-US" sz="5461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ต้องไม่กระทำการอย่างใดอย่างหนึ่ง ดังต่อไปนี้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834652" y="8488970"/>
            <a:ext cx="6942245" cy="121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3"/>
              </a:lnSpc>
            </a:pPr>
            <a:r>
              <a:rPr lang="en-US" sz="413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ให้นำความมาใช้บังคับแก่สมาชิกสภาเทศบาลด้วยโดยอนุโลม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13" name="Freeform 13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3"/>
              <a:stretch>
                <a:fillRect l="-2205" r="-29689" b="-1421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4" name="Freeform 14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6" name="Freeform 16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19" name="Freeform 19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267251" y="3424656"/>
            <a:ext cx="10364496" cy="3494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776"/>
              </a:lnSpc>
            </a:pPr>
            <a:r>
              <a:rPr lang="en-US" sz="1197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การประกาศผล</a:t>
            </a:r>
          </a:p>
          <a:p>
            <a:pPr algn="l">
              <a:lnSpc>
                <a:spcPts val="13776"/>
              </a:lnSpc>
            </a:pPr>
            <a:r>
              <a:rPr lang="en-US" sz="1197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การเลือกตั้ง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1142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678843" y="-846389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26328" y="2630379"/>
            <a:ext cx="6192896" cy="1681407"/>
            <a:chOff x="0" y="0"/>
            <a:chExt cx="8257195" cy="2241876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8257195" cy="2241876"/>
              <a:chOff x="0" y="0"/>
              <a:chExt cx="1631051" cy="4428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631051" cy="442840"/>
              </a:xfrm>
              <a:custGeom>
                <a:avLst/>
                <a:gdLst/>
                <a:ahLst/>
                <a:cxnLst/>
                <a:rect l="l" t="t" r="r" b="b"/>
                <a:pathLst>
                  <a:path w="1631051" h="442840">
                    <a:moveTo>
                      <a:pt x="63757" y="0"/>
                    </a:moveTo>
                    <a:lnTo>
                      <a:pt x="1567294" y="0"/>
                    </a:lnTo>
                    <a:cubicBezTo>
                      <a:pt x="1584204" y="0"/>
                      <a:pt x="1600420" y="6717"/>
                      <a:pt x="1612377" y="18674"/>
                    </a:cubicBezTo>
                    <a:cubicBezTo>
                      <a:pt x="1624334" y="30631"/>
                      <a:pt x="1631051" y="46847"/>
                      <a:pt x="1631051" y="63757"/>
                    </a:cubicBezTo>
                    <a:lnTo>
                      <a:pt x="1631051" y="379083"/>
                    </a:lnTo>
                    <a:cubicBezTo>
                      <a:pt x="1631051" y="395992"/>
                      <a:pt x="1624334" y="412209"/>
                      <a:pt x="1612377" y="424166"/>
                    </a:cubicBezTo>
                    <a:cubicBezTo>
                      <a:pt x="1600420" y="436123"/>
                      <a:pt x="1584204" y="442840"/>
                      <a:pt x="1567294" y="442840"/>
                    </a:cubicBezTo>
                    <a:lnTo>
                      <a:pt x="63757" y="442840"/>
                    </a:lnTo>
                    <a:cubicBezTo>
                      <a:pt x="46847" y="442840"/>
                      <a:pt x="30631" y="436123"/>
                      <a:pt x="18674" y="424166"/>
                    </a:cubicBezTo>
                    <a:cubicBezTo>
                      <a:pt x="6717" y="412209"/>
                      <a:pt x="0" y="395992"/>
                      <a:pt x="0" y="379083"/>
                    </a:cubicBezTo>
                    <a:lnTo>
                      <a:pt x="0" y="63757"/>
                    </a:lnTo>
                    <a:cubicBezTo>
                      <a:pt x="0" y="46847"/>
                      <a:pt x="6717" y="30631"/>
                      <a:pt x="18674" y="18674"/>
                    </a:cubicBezTo>
                    <a:cubicBezTo>
                      <a:pt x="30631" y="6717"/>
                      <a:pt x="46847" y="0"/>
                      <a:pt x="63757" y="0"/>
                    </a:cubicBezTo>
                    <a:close/>
                  </a:path>
                </a:pathLst>
              </a:custGeom>
              <a:solidFill>
                <a:srgbClr val="CBC8C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66675"/>
                <a:ext cx="1631051" cy="509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491180" y="223570"/>
              <a:ext cx="7363447" cy="186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การเลือกตั้งเป็นไปโดยสุจริต /เที่ยงธรรม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76272" y="2630379"/>
            <a:ext cx="6192896" cy="1681407"/>
            <a:chOff x="0" y="0"/>
            <a:chExt cx="8257195" cy="2241876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8257195" cy="2241876"/>
              <a:chOff x="0" y="0"/>
              <a:chExt cx="1631051" cy="44284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31051" cy="442840"/>
              </a:xfrm>
              <a:custGeom>
                <a:avLst/>
                <a:gdLst/>
                <a:ahLst/>
                <a:cxnLst/>
                <a:rect l="l" t="t" r="r" b="b"/>
                <a:pathLst>
                  <a:path w="1631051" h="442840">
                    <a:moveTo>
                      <a:pt x="63757" y="0"/>
                    </a:moveTo>
                    <a:lnTo>
                      <a:pt x="1567294" y="0"/>
                    </a:lnTo>
                    <a:cubicBezTo>
                      <a:pt x="1584204" y="0"/>
                      <a:pt x="1600420" y="6717"/>
                      <a:pt x="1612377" y="18674"/>
                    </a:cubicBezTo>
                    <a:cubicBezTo>
                      <a:pt x="1624334" y="30631"/>
                      <a:pt x="1631051" y="46847"/>
                      <a:pt x="1631051" y="63757"/>
                    </a:cubicBezTo>
                    <a:lnTo>
                      <a:pt x="1631051" y="379083"/>
                    </a:lnTo>
                    <a:cubicBezTo>
                      <a:pt x="1631051" y="395992"/>
                      <a:pt x="1624334" y="412209"/>
                      <a:pt x="1612377" y="424166"/>
                    </a:cubicBezTo>
                    <a:cubicBezTo>
                      <a:pt x="1600420" y="436123"/>
                      <a:pt x="1584204" y="442840"/>
                      <a:pt x="1567294" y="442840"/>
                    </a:cubicBezTo>
                    <a:lnTo>
                      <a:pt x="63757" y="442840"/>
                    </a:lnTo>
                    <a:cubicBezTo>
                      <a:pt x="46847" y="442840"/>
                      <a:pt x="30631" y="436123"/>
                      <a:pt x="18674" y="424166"/>
                    </a:cubicBezTo>
                    <a:cubicBezTo>
                      <a:pt x="6717" y="412209"/>
                      <a:pt x="0" y="395992"/>
                      <a:pt x="0" y="379083"/>
                    </a:cubicBezTo>
                    <a:lnTo>
                      <a:pt x="0" y="63757"/>
                    </a:lnTo>
                    <a:cubicBezTo>
                      <a:pt x="0" y="46847"/>
                      <a:pt x="6717" y="30631"/>
                      <a:pt x="18674" y="18674"/>
                    </a:cubicBezTo>
                    <a:cubicBezTo>
                      <a:pt x="30631" y="6717"/>
                      <a:pt x="46847" y="0"/>
                      <a:pt x="63757" y="0"/>
                    </a:cubicBezTo>
                    <a:close/>
                  </a:path>
                </a:pathLst>
              </a:custGeom>
              <a:solidFill>
                <a:srgbClr val="C4C76B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66675"/>
                <a:ext cx="1631051" cy="509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491180" y="223570"/>
              <a:ext cx="7363447" cy="186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การเลือกตั้ง</a:t>
              </a:r>
              <a:r>
                <a:rPr lang="en-US" sz="4776" b="1">
                  <a:solidFill>
                    <a:srgbClr val="D41C1C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ไม่เป็นไป</a:t>
              </a: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โดยสุจริต /เที่ยงธรรม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26328" y="4912266"/>
            <a:ext cx="6192896" cy="2376732"/>
            <a:chOff x="0" y="0"/>
            <a:chExt cx="8257195" cy="316897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8257195" cy="3168976"/>
              <a:chOff x="0" y="0"/>
              <a:chExt cx="1631051" cy="62597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631051" cy="625971"/>
              </a:xfrm>
              <a:custGeom>
                <a:avLst/>
                <a:gdLst/>
                <a:ahLst/>
                <a:cxnLst/>
                <a:rect l="l" t="t" r="r" b="b"/>
                <a:pathLst>
                  <a:path w="1631051" h="625971">
                    <a:moveTo>
                      <a:pt x="63757" y="0"/>
                    </a:moveTo>
                    <a:lnTo>
                      <a:pt x="1567294" y="0"/>
                    </a:lnTo>
                    <a:cubicBezTo>
                      <a:pt x="1584204" y="0"/>
                      <a:pt x="1600420" y="6717"/>
                      <a:pt x="1612377" y="18674"/>
                    </a:cubicBezTo>
                    <a:cubicBezTo>
                      <a:pt x="1624334" y="30631"/>
                      <a:pt x="1631051" y="46847"/>
                      <a:pt x="1631051" y="63757"/>
                    </a:cubicBezTo>
                    <a:lnTo>
                      <a:pt x="1631051" y="562214"/>
                    </a:lnTo>
                    <a:cubicBezTo>
                      <a:pt x="1631051" y="579123"/>
                      <a:pt x="1624334" y="595340"/>
                      <a:pt x="1612377" y="607297"/>
                    </a:cubicBezTo>
                    <a:cubicBezTo>
                      <a:pt x="1600420" y="619253"/>
                      <a:pt x="1584204" y="625971"/>
                      <a:pt x="1567294" y="625971"/>
                    </a:cubicBezTo>
                    <a:lnTo>
                      <a:pt x="63757" y="625971"/>
                    </a:lnTo>
                    <a:cubicBezTo>
                      <a:pt x="46847" y="625971"/>
                      <a:pt x="30631" y="619253"/>
                      <a:pt x="18674" y="607297"/>
                    </a:cubicBezTo>
                    <a:cubicBezTo>
                      <a:pt x="6717" y="595340"/>
                      <a:pt x="0" y="579123"/>
                      <a:pt x="0" y="562214"/>
                    </a:cubicBezTo>
                    <a:lnTo>
                      <a:pt x="0" y="63757"/>
                    </a:lnTo>
                    <a:cubicBezTo>
                      <a:pt x="0" y="46847"/>
                      <a:pt x="6717" y="30631"/>
                      <a:pt x="18674" y="18674"/>
                    </a:cubicBezTo>
                    <a:cubicBezTo>
                      <a:pt x="30631" y="6717"/>
                      <a:pt x="46847" y="0"/>
                      <a:pt x="63757" y="0"/>
                    </a:cubicBezTo>
                    <a:close/>
                  </a:path>
                </a:pathLst>
              </a:custGeom>
              <a:solidFill>
                <a:srgbClr val="CBC8CC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0" y="-66675"/>
                <a:ext cx="1631051" cy="6926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491180" y="223570"/>
              <a:ext cx="7363447" cy="279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ให้ประกาศผล      ภายใน 30 วัน</a:t>
              </a:r>
            </a:p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นับแต่วันเลือกตั้ง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068878" y="4952610"/>
            <a:ext cx="8992747" cy="986082"/>
            <a:chOff x="0" y="0"/>
            <a:chExt cx="11990329" cy="1314776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1990329" cy="1314776"/>
              <a:chOff x="0" y="0"/>
              <a:chExt cx="2368460" cy="25970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368460" cy="259709"/>
              </a:xfrm>
              <a:custGeom>
                <a:avLst/>
                <a:gdLst/>
                <a:ahLst/>
                <a:cxnLst/>
                <a:rect l="l" t="t" r="r" b="b"/>
                <a:pathLst>
                  <a:path w="2368460" h="259709">
                    <a:moveTo>
                      <a:pt x="43906" y="0"/>
                    </a:moveTo>
                    <a:lnTo>
                      <a:pt x="2324554" y="0"/>
                    </a:lnTo>
                    <a:cubicBezTo>
                      <a:pt x="2348803" y="0"/>
                      <a:pt x="2368460" y="19658"/>
                      <a:pt x="2368460" y="43906"/>
                    </a:cubicBezTo>
                    <a:lnTo>
                      <a:pt x="2368460" y="215803"/>
                    </a:lnTo>
                    <a:cubicBezTo>
                      <a:pt x="2368460" y="240051"/>
                      <a:pt x="2348803" y="259709"/>
                      <a:pt x="2324554" y="259709"/>
                    </a:cubicBezTo>
                    <a:lnTo>
                      <a:pt x="43906" y="259709"/>
                    </a:lnTo>
                    <a:cubicBezTo>
                      <a:pt x="19658" y="259709"/>
                      <a:pt x="0" y="240051"/>
                      <a:pt x="0" y="215803"/>
                    </a:cubicBezTo>
                    <a:lnTo>
                      <a:pt x="0" y="43906"/>
                    </a:lnTo>
                    <a:cubicBezTo>
                      <a:pt x="0" y="19658"/>
                      <a:pt x="19658" y="0"/>
                      <a:pt x="43906" y="0"/>
                    </a:cubicBezTo>
                    <a:close/>
                  </a:path>
                </a:pathLst>
              </a:custGeom>
              <a:solidFill>
                <a:srgbClr val="C4C76B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66675"/>
                <a:ext cx="2368460" cy="3263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713246" y="223570"/>
              <a:ext cx="10692512" cy="938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กกต.สืบสวน/ไต่สวนให้แล้วเสร็จ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645603" y="6740067"/>
            <a:ext cx="4972036" cy="3072057"/>
            <a:chOff x="0" y="0"/>
            <a:chExt cx="6629381" cy="4096076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6629381" cy="4096076"/>
              <a:chOff x="0" y="0"/>
              <a:chExt cx="1309507" cy="809102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309507" cy="809102"/>
              </a:xfrm>
              <a:custGeom>
                <a:avLst/>
                <a:gdLst/>
                <a:ahLst/>
                <a:cxnLst/>
                <a:rect l="l" t="t" r="r" b="b"/>
                <a:pathLst>
                  <a:path w="1309507" h="809102">
                    <a:moveTo>
                      <a:pt x="79412" y="0"/>
                    </a:moveTo>
                    <a:lnTo>
                      <a:pt x="1230096" y="0"/>
                    </a:lnTo>
                    <a:cubicBezTo>
                      <a:pt x="1251157" y="0"/>
                      <a:pt x="1271356" y="8367"/>
                      <a:pt x="1286248" y="23259"/>
                    </a:cubicBezTo>
                    <a:cubicBezTo>
                      <a:pt x="1301141" y="38152"/>
                      <a:pt x="1309507" y="58350"/>
                      <a:pt x="1309507" y="79412"/>
                    </a:cubicBezTo>
                    <a:lnTo>
                      <a:pt x="1309507" y="729690"/>
                    </a:lnTo>
                    <a:cubicBezTo>
                      <a:pt x="1309507" y="773548"/>
                      <a:pt x="1273953" y="809102"/>
                      <a:pt x="1230096" y="809102"/>
                    </a:cubicBezTo>
                    <a:lnTo>
                      <a:pt x="79412" y="809102"/>
                    </a:lnTo>
                    <a:cubicBezTo>
                      <a:pt x="35554" y="809102"/>
                      <a:pt x="0" y="773548"/>
                      <a:pt x="0" y="729690"/>
                    </a:cubicBezTo>
                    <a:lnTo>
                      <a:pt x="0" y="79412"/>
                    </a:lnTo>
                    <a:cubicBezTo>
                      <a:pt x="0" y="35554"/>
                      <a:pt x="35554" y="0"/>
                      <a:pt x="79412" y="0"/>
                    </a:cubicBezTo>
                    <a:close/>
                  </a:path>
                </a:pathLst>
              </a:custGeom>
              <a:solidFill>
                <a:srgbClr val="C4C76B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0" y="-66675"/>
                <a:ext cx="1309507" cy="8757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394349" y="223570"/>
              <a:ext cx="5911826" cy="3720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ประกาศผล</a:t>
              </a:r>
            </a:p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การเลือกตั้ง</a:t>
              </a:r>
            </a:p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EC3428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ไม่ช้ากว่า  60 วัน</a:t>
              </a: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นับแต่วันเลือกตั้ง</a:t>
              </a:r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07098" y="780257"/>
            <a:ext cx="12754809" cy="90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02"/>
              </a:lnSpc>
            </a:pPr>
            <a:r>
              <a:rPr lang="en-US" sz="6176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การประกาศผลการเลือกตั้ง (มาตรา 17) 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3804454" y="6740067"/>
            <a:ext cx="4356959" cy="1536029"/>
            <a:chOff x="0" y="0"/>
            <a:chExt cx="5809278" cy="2048038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5809278" cy="2048038"/>
              <a:chOff x="0" y="0"/>
              <a:chExt cx="1147512" cy="404551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147512" cy="404551"/>
              </a:xfrm>
              <a:custGeom>
                <a:avLst/>
                <a:gdLst/>
                <a:ahLst/>
                <a:cxnLst/>
                <a:rect l="l" t="t" r="r" b="b"/>
                <a:pathLst>
                  <a:path w="1147512" h="404551">
                    <a:moveTo>
                      <a:pt x="90622" y="0"/>
                    </a:moveTo>
                    <a:lnTo>
                      <a:pt x="1056889" y="0"/>
                    </a:lnTo>
                    <a:cubicBezTo>
                      <a:pt x="1080924" y="0"/>
                      <a:pt x="1103974" y="9548"/>
                      <a:pt x="1120969" y="26543"/>
                    </a:cubicBezTo>
                    <a:cubicBezTo>
                      <a:pt x="1137964" y="43538"/>
                      <a:pt x="1147512" y="66588"/>
                      <a:pt x="1147512" y="90622"/>
                    </a:cubicBezTo>
                    <a:lnTo>
                      <a:pt x="1147512" y="313928"/>
                    </a:lnTo>
                    <a:cubicBezTo>
                      <a:pt x="1147512" y="337963"/>
                      <a:pt x="1137964" y="361013"/>
                      <a:pt x="1120969" y="378008"/>
                    </a:cubicBezTo>
                    <a:cubicBezTo>
                      <a:pt x="1103974" y="395003"/>
                      <a:pt x="1080924" y="404551"/>
                      <a:pt x="1056889" y="404551"/>
                    </a:cubicBezTo>
                    <a:lnTo>
                      <a:pt x="90622" y="404551"/>
                    </a:lnTo>
                    <a:cubicBezTo>
                      <a:pt x="66588" y="404551"/>
                      <a:pt x="43538" y="395003"/>
                      <a:pt x="26543" y="378008"/>
                    </a:cubicBezTo>
                    <a:cubicBezTo>
                      <a:pt x="9548" y="361013"/>
                      <a:pt x="0" y="337963"/>
                      <a:pt x="0" y="313928"/>
                    </a:cubicBezTo>
                    <a:lnTo>
                      <a:pt x="0" y="90622"/>
                    </a:lnTo>
                    <a:cubicBezTo>
                      <a:pt x="0" y="66588"/>
                      <a:pt x="9548" y="43538"/>
                      <a:pt x="26543" y="26543"/>
                    </a:cubicBezTo>
                    <a:cubicBezTo>
                      <a:pt x="43538" y="9548"/>
                      <a:pt x="66588" y="0"/>
                      <a:pt x="90622" y="0"/>
                    </a:cubicBezTo>
                    <a:close/>
                  </a:path>
                </a:pathLst>
              </a:custGeom>
              <a:solidFill>
                <a:srgbClr val="C4C76B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66675"/>
                <a:ext cx="1147512" cy="4712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314394" y="568823"/>
              <a:ext cx="5180490" cy="938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3"/>
                </a:lnSpc>
              </a:pPr>
              <a:r>
                <a:rPr lang="en-US" sz="4776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จัดเลือกตั้งใหม่       </a:t>
              </a:r>
            </a:p>
          </p:txBody>
        </p:sp>
      </p:grpSp>
      <p:sp>
        <p:nvSpPr>
          <p:cNvPr id="45" name="AutoShape 45"/>
          <p:cNvSpPr/>
          <p:nvPr/>
        </p:nvSpPr>
        <p:spPr>
          <a:xfrm>
            <a:off x="13565251" y="4311786"/>
            <a:ext cx="0" cy="640824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6" name="AutoShape 46"/>
          <p:cNvSpPr/>
          <p:nvPr/>
        </p:nvSpPr>
        <p:spPr>
          <a:xfrm flipH="1">
            <a:off x="11131621" y="5938692"/>
            <a:ext cx="2486018" cy="801375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7" name="AutoShape 47"/>
          <p:cNvSpPr/>
          <p:nvPr/>
        </p:nvSpPr>
        <p:spPr>
          <a:xfrm>
            <a:off x="13565251" y="5938692"/>
            <a:ext cx="2417682" cy="801375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8" name="AutoShape 48"/>
          <p:cNvSpPr/>
          <p:nvPr/>
        </p:nvSpPr>
        <p:spPr>
          <a:xfrm>
            <a:off x="4175164" y="4311786"/>
            <a:ext cx="0" cy="640824"/>
          </a:xfrm>
          <a:prstGeom prst="line">
            <a:avLst/>
          </a:prstGeom>
          <a:ln w="10477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49" name="AutoShape 49"/>
          <p:cNvSpPr/>
          <p:nvPr/>
        </p:nvSpPr>
        <p:spPr>
          <a:xfrm>
            <a:off x="7933599" y="2515848"/>
            <a:ext cx="0" cy="6627921"/>
          </a:xfrm>
          <a:prstGeom prst="line">
            <a:avLst/>
          </a:prstGeom>
          <a:ln w="57150" cap="flat">
            <a:solidFill>
              <a:srgbClr val="CBC8CC"/>
            </a:solidFill>
            <a:prstDash val="sysDot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6" name="Freeform 6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884095" y="246603"/>
            <a:ext cx="9721007" cy="8882570"/>
          </a:xfrm>
          <a:custGeom>
            <a:avLst/>
            <a:gdLst/>
            <a:ahLst/>
            <a:cxnLst/>
            <a:rect l="l" t="t" r="r" b="b"/>
            <a:pathLst>
              <a:path w="9721007" h="8882570">
                <a:moveTo>
                  <a:pt x="0" y="0"/>
                </a:moveTo>
                <a:lnTo>
                  <a:pt x="9721007" y="0"/>
                </a:lnTo>
                <a:lnTo>
                  <a:pt x="9721007" y="8882570"/>
                </a:lnTo>
                <a:lnTo>
                  <a:pt x="0" y="8882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13" name="Freeform 13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3"/>
              <a:stretch>
                <a:fillRect l="-13274" r="-220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id="14" name="Freeform 14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6" name="Freeform 16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19" name="Freeform 19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817742" y="2555677"/>
            <a:ext cx="10364496" cy="5248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3776"/>
              </a:lnSpc>
            </a:pPr>
            <a:r>
              <a:rPr lang="en-US" sz="1197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เงื่อนไข</a:t>
            </a:r>
          </a:p>
          <a:p>
            <a:pPr algn="just">
              <a:lnSpc>
                <a:spcPts val="13776"/>
              </a:lnSpc>
            </a:pPr>
            <a:r>
              <a:rPr lang="en-US" sz="1197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การประกาศผลการเลือกตั้ง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059865" y="-917839"/>
            <a:ext cx="18270925" cy="15391641"/>
            <a:chOff x="0" y="0"/>
            <a:chExt cx="24361234" cy="20522188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0495894" y="647651"/>
              <a:ext cx="13865340" cy="13709015"/>
              <a:chOff x="0" y="0"/>
              <a:chExt cx="406400" cy="4018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06400" cy="40181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1818">
                    <a:moveTo>
                      <a:pt x="203200" y="0"/>
                    </a:moveTo>
                    <a:lnTo>
                      <a:pt x="406400" y="0"/>
                    </a:lnTo>
                    <a:lnTo>
                      <a:pt x="203200" y="401818"/>
                    </a:lnTo>
                    <a:lnTo>
                      <a:pt x="0" y="40181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01600" y="-66675"/>
                <a:ext cx="203200" cy="4684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0" y="9384434"/>
              <a:ext cx="21118788" cy="11137754"/>
              <a:chOff x="0" y="0"/>
              <a:chExt cx="1324457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08" y="0"/>
                <a:ext cx="132164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321641" h="698500">
                    <a:moveTo>
                      <a:pt x="1319362" y="355587"/>
                    </a:moveTo>
                    <a:lnTo>
                      <a:pt x="1123536" y="692163"/>
                    </a:lnTo>
                    <a:cubicBezTo>
                      <a:pt x="1121253" y="696086"/>
                      <a:pt x="1117056" y="698500"/>
                      <a:pt x="1112517" y="698500"/>
                    </a:cubicBezTo>
                    <a:lnTo>
                      <a:pt x="209124" y="698500"/>
                    </a:lnTo>
                    <a:cubicBezTo>
                      <a:pt x="204585" y="698500"/>
                      <a:pt x="200388" y="696086"/>
                      <a:pt x="198105" y="692163"/>
                    </a:cubicBezTo>
                    <a:lnTo>
                      <a:pt x="2279" y="355587"/>
                    </a:lnTo>
                    <a:cubicBezTo>
                      <a:pt x="0" y="351670"/>
                      <a:pt x="0" y="346830"/>
                      <a:pt x="2279" y="342913"/>
                    </a:cubicBezTo>
                    <a:lnTo>
                      <a:pt x="198105" y="6337"/>
                    </a:lnTo>
                    <a:cubicBezTo>
                      <a:pt x="200388" y="2414"/>
                      <a:pt x="204585" y="0"/>
                      <a:pt x="209124" y="0"/>
                    </a:cubicBezTo>
                    <a:lnTo>
                      <a:pt x="1112517" y="0"/>
                    </a:lnTo>
                    <a:cubicBezTo>
                      <a:pt x="1117056" y="0"/>
                      <a:pt x="1121253" y="2414"/>
                      <a:pt x="1123536" y="6337"/>
                    </a:cubicBezTo>
                    <a:lnTo>
                      <a:pt x="1319362" y="342913"/>
                    </a:lnTo>
                    <a:cubicBezTo>
                      <a:pt x="1321641" y="346830"/>
                      <a:pt x="1321641" y="351670"/>
                      <a:pt x="1319362" y="355587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4300" y="-66675"/>
                <a:ext cx="1095857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368598" y="2184435"/>
              <a:ext cx="12961343" cy="11843427"/>
            </a:xfrm>
            <a:custGeom>
              <a:avLst/>
              <a:gdLst/>
              <a:ahLst/>
              <a:cxnLst/>
              <a:rect l="l" t="t" r="r" b="b"/>
              <a:pathLst>
                <a:path w="12961343" h="11843427">
                  <a:moveTo>
                    <a:pt x="0" y="0"/>
                  </a:moveTo>
                  <a:lnTo>
                    <a:pt x="12961343" y="0"/>
                  </a:lnTo>
                  <a:lnTo>
                    <a:pt x="12961343" y="11843427"/>
                  </a:lnTo>
                  <a:lnTo>
                    <a:pt x="0" y="1184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-10800000">
              <a:off x="8047904" y="0"/>
              <a:ext cx="15784328" cy="13074286"/>
              <a:chOff x="0" y="0"/>
              <a:chExt cx="485107" cy="4018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1604" y="0"/>
                <a:ext cx="461898" cy="401818"/>
              </a:xfrm>
              <a:custGeom>
                <a:avLst/>
                <a:gdLst/>
                <a:ahLst/>
                <a:cxnLst/>
                <a:rect l="l" t="t" r="r" b="b"/>
                <a:pathLst>
                  <a:path w="461898" h="401818">
                    <a:moveTo>
                      <a:pt x="224295" y="0"/>
                    </a:moveTo>
                    <a:lnTo>
                      <a:pt x="440804" y="0"/>
                    </a:lnTo>
                    <a:cubicBezTo>
                      <a:pt x="447789" y="0"/>
                      <a:pt x="454273" y="3625"/>
                      <a:pt x="457932" y="9575"/>
                    </a:cubicBezTo>
                    <a:cubicBezTo>
                      <a:pt x="461590" y="15525"/>
                      <a:pt x="461899" y="22947"/>
                      <a:pt x="458747" y="29180"/>
                    </a:cubicBezTo>
                    <a:lnTo>
                      <a:pt x="285059" y="372638"/>
                    </a:lnTo>
                    <a:cubicBezTo>
                      <a:pt x="276009" y="390535"/>
                      <a:pt x="257659" y="401818"/>
                      <a:pt x="237604" y="401818"/>
                    </a:cubicBezTo>
                    <a:lnTo>
                      <a:pt x="21095" y="401818"/>
                    </a:lnTo>
                    <a:cubicBezTo>
                      <a:pt x="14110" y="401818"/>
                      <a:pt x="7626" y="398193"/>
                      <a:pt x="3967" y="392243"/>
                    </a:cubicBezTo>
                    <a:cubicBezTo>
                      <a:pt x="309" y="386293"/>
                      <a:pt x="0" y="378871"/>
                      <a:pt x="3152" y="372638"/>
                    </a:cubicBezTo>
                    <a:lnTo>
                      <a:pt x="176840" y="29180"/>
                    </a:lnTo>
                    <a:cubicBezTo>
                      <a:pt x="185890" y="11283"/>
                      <a:pt x="204240" y="0"/>
                      <a:pt x="224295" y="0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66675"/>
                <a:ext cx="281907" cy="4684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10800000">
              <a:off x="15527097" y="13654365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-3875757" y="-1637529"/>
            <a:ext cx="4307273" cy="3015761"/>
            <a:chOff x="0" y="0"/>
            <a:chExt cx="505660" cy="354041"/>
          </a:xfrm>
        </p:grpSpPr>
        <p:sp>
          <p:nvSpPr>
            <p:cNvPr id="15" name="Freeform 15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193891" y="-362211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519906" y="8789470"/>
            <a:ext cx="3347969" cy="1321450"/>
          </a:xfrm>
          <a:custGeom>
            <a:avLst/>
            <a:gdLst/>
            <a:ahLst/>
            <a:cxnLst/>
            <a:rect l="l" t="t" r="r" b="b"/>
            <a:pathLst>
              <a:path w="3347969" h="1321450">
                <a:moveTo>
                  <a:pt x="0" y="0"/>
                </a:moveTo>
                <a:lnTo>
                  <a:pt x="3347969" y="0"/>
                </a:lnTo>
                <a:lnTo>
                  <a:pt x="3347969" y="1321450"/>
                </a:lnTo>
                <a:lnTo>
                  <a:pt x="0" y="1321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5394015" y="780150"/>
            <a:ext cx="10859513" cy="106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8"/>
              </a:lnSpc>
            </a:pPr>
            <a:r>
              <a:rPr lang="en-US" sz="724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การประกาศผลการเลือกตั้ง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300101" y="2050954"/>
            <a:ext cx="12136382" cy="128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8"/>
              </a:lnSpc>
            </a:pPr>
            <a:r>
              <a:rPr lang="en-US" sz="438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การประกาศผลการเลือกตั้งกรณีที่ผู้สมัครรับเลือกตั้งเท่ากับจำนวน ส.ถ/ผ.ถ. ที่จะพึงมี (ม. 111)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4300101" y="3513922"/>
            <a:ext cx="12136382" cy="5018373"/>
            <a:chOff x="0" y="0"/>
            <a:chExt cx="16181842" cy="6691164"/>
          </a:xfrm>
        </p:grpSpPr>
        <p:sp>
          <p:nvSpPr>
            <p:cNvPr id="28" name="TextBox 28"/>
            <p:cNvSpPr txBox="1"/>
            <p:nvPr/>
          </p:nvSpPr>
          <p:spPr>
            <a:xfrm>
              <a:off x="0" y="19050"/>
              <a:ext cx="16181842" cy="915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0"/>
                </a:lnSpc>
              </a:pPr>
              <a:r>
                <a:rPr lang="en-US" sz="460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1. คะแนนมากที่สุด 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237488"/>
              <a:ext cx="16181842" cy="915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0"/>
                </a:lnSpc>
              </a:pPr>
              <a:r>
                <a:rPr lang="en-US" sz="460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2. คะแนนไม่น้อยกว่าร้อยละ 10 ของผู้มีสิทธิในเขต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2452311"/>
              <a:ext cx="16181842" cy="915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0"/>
                </a:lnSpc>
              </a:pPr>
              <a:r>
                <a:rPr lang="en-US" sz="460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3. ได้คะแนนมากกว่าคะแนนที่ไม่เลือกผู้ใด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3667134"/>
              <a:ext cx="16181842" cy="915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0"/>
                </a:lnSpc>
              </a:pPr>
              <a:r>
                <a:rPr lang="en-US" sz="460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4. หากไม่มีผู้ใดได้รับเลือกตั้ง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4880770"/>
              <a:ext cx="16181842" cy="1810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300"/>
                </a:lnSpc>
              </a:pPr>
              <a:r>
                <a:rPr lang="en-US" sz="460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5. ให้ ผอ.กต.จังหวัด ประกาศให้มีการเลือกตั้งใหม่ </a:t>
              </a:r>
            </a:p>
            <a:p>
              <a:pPr algn="l">
                <a:lnSpc>
                  <a:spcPts val="5300"/>
                </a:lnSpc>
              </a:pPr>
              <a:r>
                <a:rPr lang="en-US" sz="4609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 (ผู้ที่ได้คะแนนน้อยกว่าข้อ 2 ไม่มีสิทธิสมัครฯ)</a:t>
              </a:r>
            </a:p>
          </p:txBody>
        </p:sp>
      </p:grpSp>
      <p:sp>
        <p:nvSpPr>
          <p:cNvPr id="33" name="Freeform 33"/>
          <p:cNvSpPr/>
          <p:nvPr/>
        </p:nvSpPr>
        <p:spPr>
          <a:xfrm>
            <a:off x="0" y="0"/>
            <a:ext cx="1712427" cy="1848168"/>
          </a:xfrm>
          <a:custGeom>
            <a:avLst/>
            <a:gdLst/>
            <a:ahLst/>
            <a:cxnLst/>
            <a:rect l="l" t="t" r="r" b="b"/>
            <a:pathLst>
              <a:path w="1712427" h="1848168">
                <a:moveTo>
                  <a:pt x="0" y="0"/>
                </a:moveTo>
                <a:lnTo>
                  <a:pt x="1712427" y="0"/>
                </a:lnTo>
                <a:lnTo>
                  <a:pt x="1712427" y="1848168"/>
                </a:lnTo>
                <a:lnTo>
                  <a:pt x="0" y="18481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837724" y="-643201"/>
            <a:ext cx="18270925" cy="15391641"/>
            <a:chOff x="0" y="0"/>
            <a:chExt cx="24361234" cy="20522188"/>
          </a:xfrm>
        </p:grpSpPr>
        <p:grpSp>
          <p:nvGrpSpPr>
            <p:cNvPr id="3" name="Group 3"/>
            <p:cNvGrpSpPr/>
            <p:nvPr/>
          </p:nvGrpSpPr>
          <p:grpSpPr>
            <a:xfrm rot="-10800000">
              <a:off x="10495894" y="647651"/>
              <a:ext cx="13865340" cy="13709015"/>
              <a:chOff x="0" y="0"/>
              <a:chExt cx="406400" cy="40181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06400" cy="401818"/>
              </a:xfrm>
              <a:custGeom>
                <a:avLst/>
                <a:gdLst/>
                <a:ahLst/>
                <a:cxnLst/>
                <a:rect l="l" t="t" r="r" b="b"/>
                <a:pathLst>
                  <a:path w="406400" h="401818">
                    <a:moveTo>
                      <a:pt x="203200" y="0"/>
                    </a:moveTo>
                    <a:lnTo>
                      <a:pt x="406400" y="0"/>
                    </a:lnTo>
                    <a:lnTo>
                      <a:pt x="203200" y="401818"/>
                    </a:lnTo>
                    <a:lnTo>
                      <a:pt x="0" y="401818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01600" y="-66675"/>
                <a:ext cx="203200" cy="4684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10800000">
              <a:off x="0" y="9384434"/>
              <a:ext cx="21118788" cy="11137754"/>
              <a:chOff x="0" y="0"/>
              <a:chExt cx="1324457" cy="698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08" y="0"/>
                <a:ext cx="1321641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321641" h="698500">
                    <a:moveTo>
                      <a:pt x="1319362" y="355587"/>
                    </a:moveTo>
                    <a:lnTo>
                      <a:pt x="1123536" y="692163"/>
                    </a:lnTo>
                    <a:cubicBezTo>
                      <a:pt x="1121253" y="696086"/>
                      <a:pt x="1117056" y="698500"/>
                      <a:pt x="1112517" y="698500"/>
                    </a:cubicBezTo>
                    <a:lnTo>
                      <a:pt x="209124" y="698500"/>
                    </a:lnTo>
                    <a:cubicBezTo>
                      <a:pt x="204585" y="698500"/>
                      <a:pt x="200388" y="696086"/>
                      <a:pt x="198105" y="692163"/>
                    </a:cubicBezTo>
                    <a:lnTo>
                      <a:pt x="2279" y="355587"/>
                    </a:lnTo>
                    <a:cubicBezTo>
                      <a:pt x="0" y="351670"/>
                      <a:pt x="0" y="346830"/>
                      <a:pt x="2279" y="342913"/>
                    </a:cubicBezTo>
                    <a:lnTo>
                      <a:pt x="198105" y="6337"/>
                    </a:lnTo>
                    <a:cubicBezTo>
                      <a:pt x="200388" y="2414"/>
                      <a:pt x="204585" y="0"/>
                      <a:pt x="209124" y="0"/>
                    </a:cubicBezTo>
                    <a:lnTo>
                      <a:pt x="1112517" y="0"/>
                    </a:lnTo>
                    <a:cubicBezTo>
                      <a:pt x="1117056" y="0"/>
                      <a:pt x="1121253" y="2414"/>
                      <a:pt x="1123536" y="6337"/>
                    </a:cubicBezTo>
                    <a:lnTo>
                      <a:pt x="1319362" y="342913"/>
                    </a:lnTo>
                    <a:cubicBezTo>
                      <a:pt x="1321641" y="346830"/>
                      <a:pt x="1321641" y="351670"/>
                      <a:pt x="1319362" y="355587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4300" y="-66675"/>
                <a:ext cx="1095857" cy="765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7368598" y="2184435"/>
              <a:ext cx="12961343" cy="11843427"/>
            </a:xfrm>
            <a:custGeom>
              <a:avLst/>
              <a:gdLst/>
              <a:ahLst/>
              <a:cxnLst/>
              <a:rect l="l" t="t" r="r" b="b"/>
              <a:pathLst>
                <a:path w="12961343" h="11843427">
                  <a:moveTo>
                    <a:pt x="0" y="0"/>
                  </a:moveTo>
                  <a:lnTo>
                    <a:pt x="12961343" y="0"/>
                  </a:lnTo>
                  <a:lnTo>
                    <a:pt x="12961343" y="11843427"/>
                  </a:lnTo>
                  <a:lnTo>
                    <a:pt x="0" y="11843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-10800000">
              <a:off x="8047904" y="0"/>
              <a:ext cx="15784328" cy="13074286"/>
              <a:chOff x="0" y="0"/>
              <a:chExt cx="485107" cy="40181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1604" y="0"/>
                <a:ext cx="461898" cy="401818"/>
              </a:xfrm>
              <a:custGeom>
                <a:avLst/>
                <a:gdLst/>
                <a:ahLst/>
                <a:cxnLst/>
                <a:rect l="l" t="t" r="r" b="b"/>
                <a:pathLst>
                  <a:path w="461898" h="401818">
                    <a:moveTo>
                      <a:pt x="224295" y="0"/>
                    </a:moveTo>
                    <a:lnTo>
                      <a:pt x="440804" y="0"/>
                    </a:lnTo>
                    <a:cubicBezTo>
                      <a:pt x="447789" y="0"/>
                      <a:pt x="454273" y="3625"/>
                      <a:pt x="457932" y="9575"/>
                    </a:cubicBezTo>
                    <a:cubicBezTo>
                      <a:pt x="461590" y="15525"/>
                      <a:pt x="461899" y="22947"/>
                      <a:pt x="458747" y="29180"/>
                    </a:cubicBezTo>
                    <a:lnTo>
                      <a:pt x="285059" y="372638"/>
                    </a:lnTo>
                    <a:cubicBezTo>
                      <a:pt x="276009" y="390535"/>
                      <a:pt x="257659" y="401818"/>
                      <a:pt x="237604" y="401818"/>
                    </a:cubicBezTo>
                    <a:lnTo>
                      <a:pt x="21095" y="401818"/>
                    </a:lnTo>
                    <a:cubicBezTo>
                      <a:pt x="14110" y="401818"/>
                      <a:pt x="7626" y="398193"/>
                      <a:pt x="3967" y="392243"/>
                    </a:cubicBezTo>
                    <a:cubicBezTo>
                      <a:pt x="309" y="386293"/>
                      <a:pt x="0" y="378871"/>
                      <a:pt x="3152" y="372638"/>
                    </a:cubicBezTo>
                    <a:lnTo>
                      <a:pt x="176840" y="29180"/>
                    </a:lnTo>
                    <a:cubicBezTo>
                      <a:pt x="185890" y="11283"/>
                      <a:pt x="204240" y="0"/>
                      <a:pt x="224295" y="0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101600" y="-66675"/>
                <a:ext cx="281907" cy="4684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-10800000">
              <a:off x="15527097" y="13654365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-3875757" y="-1637529"/>
            <a:ext cx="4307273" cy="3015761"/>
            <a:chOff x="0" y="0"/>
            <a:chExt cx="505660" cy="354041"/>
          </a:xfrm>
        </p:grpSpPr>
        <p:sp>
          <p:nvSpPr>
            <p:cNvPr id="15" name="Freeform 15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051209" y="1000971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19596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193891" y="-362211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0" y="0"/>
            <a:ext cx="1712427" cy="1848168"/>
          </a:xfrm>
          <a:custGeom>
            <a:avLst/>
            <a:gdLst/>
            <a:ahLst/>
            <a:cxnLst/>
            <a:rect l="l" t="t" r="r" b="b"/>
            <a:pathLst>
              <a:path w="1712427" h="1848168">
                <a:moveTo>
                  <a:pt x="0" y="0"/>
                </a:moveTo>
                <a:lnTo>
                  <a:pt x="1712427" y="0"/>
                </a:lnTo>
                <a:lnTo>
                  <a:pt x="1712427" y="1848168"/>
                </a:lnTo>
                <a:lnTo>
                  <a:pt x="0" y="184816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034264" y="1848168"/>
            <a:ext cx="14849971" cy="3904034"/>
            <a:chOff x="0" y="0"/>
            <a:chExt cx="3911103" cy="102822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911104" cy="1028223"/>
            </a:xfrm>
            <a:custGeom>
              <a:avLst/>
              <a:gdLst/>
              <a:ahLst/>
              <a:cxnLst/>
              <a:rect l="l" t="t" r="r" b="b"/>
              <a:pathLst>
                <a:path w="3911104" h="1028223">
                  <a:moveTo>
                    <a:pt x="26588" y="0"/>
                  </a:moveTo>
                  <a:lnTo>
                    <a:pt x="3884515" y="0"/>
                  </a:lnTo>
                  <a:cubicBezTo>
                    <a:pt x="3891567" y="0"/>
                    <a:pt x="3898329" y="2801"/>
                    <a:pt x="3903316" y="7788"/>
                  </a:cubicBezTo>
                  <a:cubicBezTo>
                    <a:pt x="3908302" y="12774"/>
                    <a:pt x="3911104" y="19537"/>
                    <a:pt x="3911104" y="26588"/>
                  </a:cubicBezTo>
                  <a:lnTo>
                    <a:pt x="3911104" y="1001634"/>
                  </a:lnTo>
                  <a:cubicBezTo>
                    <a:pt x="3911104" y="1008686"/>
                    <a:pt x="3908302" y="1015449"/>
                    <a:pt x="3903316" y="1020435"/>
                  </a:cubicBezTo>
                  <a:cubicBezTo>
                    <a:pt x="3898329" y="1025422"/>
                    <a:pt x="3891567" y="1028223"/>
                    <a:pt x="3884515" y="1028223"/>
                  </a:cubicBezTo>
                  <a:lnTo>
                    <a:pt x="26588" y="1028223"/>
                  </a:lnTo>
                  <a:cubicBezTo>
                    <a:pt x="19537" y="1028223"/>
                    <a:pt x="12774" y="1025422"/>
                    <a:pt x="7788" y="1020435"/>
                  </a:cubicBezTo>
                  <a:cubicBezTo>
                    <a:pt x="2801" y="1015449"/>
                    <a:pt x="0" y="1008686"/>
                    <a:pt x="0" y="1001634"/>
                  </a:cubicBezTo>
                  <a:lnTo>
                    <a:pt x="0" y="26588"/>
                  </a:lnTo>
                  <a:cubicBezTo>
                    <a:pt x="0" y="19537"/>
                    <a:pt x="2801" y="12774"/>
                    <a:pt x="7788" y="7788"/>
                  </a:cubicBezTo>
                  <a:cubicBezTo>
                    <a:pt x="12774" y="2801"/>
                    <a:pt x="19537" y="0"/>
                    <a:pt x="26588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66675"/>
              <a:ext cx="3911103" cy="1094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028700" y="2666102"/>
            <a:ext cx="3086100" cy="2268166"/>
            <a:chOff x="0" y="0"/>
            <a:chExt cx="812800" cy="59737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597377"/>
            </a:xfrm>
            <a:custGeom>
              <a:avLst/>
              <a:gdLst/>
              <a:ahLst/>
              <a:cxnLst/>
              <a:rect l="l" t="t" r="r" b="b"/>
              <a:pathLst>
                <a:path w="812800" h="597377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469436"/>
                  </a:lnTo>
                  <a:cubicBezTo>
                    <a:pt x="812800" y="503368"/>
                    <a:pt x="799321" y="535911"/>
                    <a:pt x="775327" y="559904"/>
                  </a:cubicBezTo>
                  <a:cubicBezTo>
                    <a:pt x="751333" y="583898"/>
                    <a:pt x="718791" y="597377"/>
                    <a:pt x="684859" y="597377"/>
                  </a:cubicBezTo>
                  <a:lnTo>
                    <a:pt x="127941" y="597377"/>
                  </a:lnTo>
                  <a:cubicBezTo>
                    <a:pt x="94009" y="597377"/>
                    <a:pt x="61467" y="583898"/>
                    <a:pt x="37473" y="559904"/>
                  </a:cubicBezTo>
                  <a:cubicBezTo>
                    <a:pt x="13479" y="535911"/>
                    <a:pt x="0" y="503368"/>
                    <a:pt x="0" y="469436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8ED6C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66675"/>
              <a:ext cx="812800" cy="664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799210" y="650705"/>
            <a:ext cx="10859513" cy="106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28"/>
              </a:lnSpc>
            </a:pPr>
            <a:r>
              <a:rPr lang="en-US" sz="724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การประกาศผลการเลือกตั้ง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11518" y="1973693"/>
            <a:ext cx="12847782" cy="3495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ให้ผู้สมัครซึ่งได้คะแนนเลือกตั้งมากที่สุด และได้คะแนนมากกว่าคะแนนเสียงไม่เลือกผู้ใด เป็นผู้ได้รับเลือกตั้ง</a:t>
            </a:r>
          </a:p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กรณีหากไม่มีผู้สมัครผู้ใดได้รับเลือกตั้งเพราะเหตุ</a:t>
            </a:r>
          </a:p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</a:t>
            </a:r>
            <a:r>
              <a:rPr lang="en-US" sz="3992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**ไม่ได้คะแนนมากกว่าคะแนนไม่เลือกผู้ใด**</a:t>
            </a:r>
          </a:p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ให้ผอ.กต.จว.ประกาศให้มีการเลือกตั้งใหม่ โดยผู้สมัครรายเดิม</a:t>
            </a:r>
          </a:p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ทุกรายไม่มีสิทธิสมัครรับเลือกตั้งในการเลือกตั้งใหม่ที่จัดขึ้น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4290" y="3018789"/>
            <a:ext cx="2454921" cy="135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6"/>
              </a:lnSpc>
              <a:spcBef>
                <a:spcPct val="0"/>
              </a:spcBef>
            </a:pPr>
            <a:r>
              <a:rPr lang="en-US" sz="750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ม.110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3034264" y="5928940"/>
            <a:ext cx="14849971" cy="3904034"/>
            <a:chOff x="0" y="0"/>
            <a:chExt cx="3911103" cy="1028223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911104" cy="1028223"/>
            </a:xfrm>
            <a:custGeom>
              <a:avLst/>
              <a:gdLst/>
              <a:ahLst/>
              <a:cxnLst/>
              <a:rect l="l" t="t" r="r" b="b"/>
              <a:pathLst>
                <a:path w="3911104" h="1028223">
                  <a:moveTo>
                    <a:pt x="26588" y="0"/>
                  </a:moveTo>
                  <a:lnTo>
                    <a:pt x="3884515" y="0"/>
                  </a:lnTo>
                  <a:cubicBezTo>
                    <a:pt x="3891567" y="0"/>
                    <a:pt x="3898329" y="2801"/>
                    <a:pt x="3903316" y="7788"/>
                  </a:cubicBezTo>
                  <a:cubicBezTo>
                    <a:pt x="3908302" y="12774"/>
                    <a:pt x="3911104" y="19537"/>
                    <a:pt x="3911104" y="26588"/>
                  </a:cubicBezTo>
                  <a:lnTo>
                    <a:pt x="3911104" y="1001634"/>
                  </a:lnTo>
                  <a:cubicBezTo>
                    <a:pt x="3911104" y="1008686"/>
                    <a:pt x="3908302" y="1015449"/>
                    <a:pt x="3903316" y="1020435"/>
                  </a:cubicBezTo>
                  <a:cubicBezTo>
                    <a:pt x="3898329" y="1025422"/>
                    <a:pt x="3891567" y="1028223"/>
                    <a:pt x="3884515" y="1028223"/>
                  </a:cubicBezTo>
                  <a:lnTo>
                    <a:pt x="26588" y="1028223"/>
                  </a:lnTo>
                  <a:cubicBezTo>
                    <a:pt x="19537" y="1028223"/>
                    <a:pt x="12774" y="1025422"/>
                    <a:pt x="7788" y="1020435"/>
                  </a:cubicBezTo>
                  <a:cubicBezTo>
                    <a:pt x="2801" y="1015449"/>
                    <a:pt x="0" y="1008686"/>
                    <a:pt x="0" y="1001634"/>
                  </a:cubicBezTo>
                  <a:lnTo>
                    <a:pt x="0" y="26588"/>
                  </a:lnTo>
                  <a:cubicBezTo>
                    <a:pt x="0" y="19537"/>
                    <a:pt x="2801" y="12774"/>
                    <a:pt x="7788" y="7788"/>
                  </a:cubicBezTo>
                  <a:cubicBezTo>
                    <a:pt x="12774" y="2801"/>
                    <a:pt x="19537" y="0"/>
                    <a:pt x="26588" y="0"/>
                  </a:cubicBezTo>
                  <a:close/>
                </a:path>
              </a:pathLst>
            </a:custGeom>
            <a:solidFill>
              <a:srgbClr val="E3E6E5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66675"/>
              <a:ext cx="3911103" cy="10948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028700" y="6746874"/>
            <a:ext cx="3086100" cy="2268166"/>
            <a:chOff x="0" y="0"/>
            <a:chExt cx="812800" cy="597377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597377"/>
            </a:xfrm>
            <a:custGeom>
              <a:avLst/>
              <a:gdLst/>
              <a:ahLst/>
              <a:cxnLst/>
              <a:rect l="l" t="t" r="r" b="b"/>
              <a:pathLst>
                <a:path w="812800" h="597377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469436"/>
                  </a:lnTo>
                  <a:cubicBezTo>
                    <a:pt x="812800" y="503368"/>
                    <a:pt x="799321" y="535911"/>
                    <a:pt x="775327" y="559904"/>
                  </a:cubicBezTo>
                  <a:cubicBezTo>
                    <a:pt x="751333" y="583898"/>
                    <a:pt x="718791" y="597377"/>
                    <a:pt x="684859" y="597377"/>
                  </a:cubicBezTo>
                  <a:lnTo>
                    <a:pt x="127941" y="597377"/>
                  </a:lnTo>
                  <a:cubicBezTo>
                    <a:pt x="94009" y="597377"/>
                    <a:pt x="61467" y="583898"/>
                    <a:pt x="37473" y="559904"/>
                  </a:cubicBezTo>
                  <a:cubicBezTo>
                    <a:pt x="13479" y="535911"/>
                    <a:pt x="0" y="503368"/>
                    <a:pt x="0" y="469436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8ED6C9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66675"/>
              <a:ext cx="812800" cy="664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491942" y="7099562"/>
            <a:ext cx="2159615" cy="1353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56"/>
              </a:lnSpc>
              <a:spcBef>
                <a:spcPct val="0"/>
              </a:spcBef>
            </a:pPr>
            <a:r>
              <a:rPr lang="en-US" sz="7504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 ม.111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411518" y="6434769"/>
            <a:ext cx="12847782" cy="2911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กรณีผู้สมัครรับเลือกตั้งผ.ถ.เท่ากับจำนวนผ.ถ.ที่จะพึงมี</a:t>
            </a:r>
          </a:p>
          <a:p>
            <a:pPr algn="l">
              <a:lnSpc>
                <a:spcPts val="4591"/>
              </a:lnSpc>
            </a:pPr>
            <a:r>
              <a:rPr lang="en-US" sz="3992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หรือกรณีผู้สมัครส.ถ.เท่ากับหรือน้อยกว่าจำนวนส.ถ.ที่จะพึงมีในเขตนั้น.</a:t>
            </a:r>
            <a:r>
              <a:rPr lang="en-US" sz="3992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.ผู้สมัครจะได้รับเลือกตั้งก็ต่อเมื่อได้รับคะแนนเสียงไม่น้อยกว่าร้อยละสิบของจำนวนผู้มีสิทธิเลือกตั้ง</a:t>
            </a:r>
          </a:p>
          <a:p>
            <a:pPr algn="l">
              <a:lnSpc>
                <a:spcPts val="4591"/>
              </a:lnSpc>
            </a:pPr>
            <a:r>
              <a:rPr lang="en-US" sz="3992" b="1" u="sng">
                <a:solidFill>
                  <a:srgbClr val="D41C1C"/>
                </a:solidFill>
                <a:latin typeface="TT Norms Bold"/>
                <a:ea typeface="TT Norms Bold"/>
                <a:cs typeface="TT Norms Bold"/>
                <a:sym typeface="TT Norms Bold"/>
              </a:rPr>
              <a:t>ในเขตเลือกตั้งนั้น และมากกว่าคะแนนเสียงไม่เลือกผู้ใด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7482704" cy="10904836"/>
          </a:xfrm>
          <a:custGeom>
            <a:avLst/>
            <a:gdLst/>
            <a:ahLst/>
            <a:cxnLst/>
            <a:rect l="l" t="t" r="r" b="b"/>
            <a:pathLst>
              <a:path w="17482704" h="10904836">
                <a:moveTo>
                  <a:pt x="0" y="0"/>
                </a:moveTo>
                <a:lnTo>
                  <a:pt x="17482704" y="0"/>
                </a:lnTo>
                <a:lnTo>
                  <a:pt x="17482704" y="10904836"/>
                </a:lnTo>
                <a:lnTo>
                  <a:pt x="0" y="10904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10780">
            <a:off x="13696066" y="4767232"/>
            <a:ext cx="9183869" cy="752535"/>
          </a:xfrm>
          <a:custGeom>
            <a:avLst/>
            <a:gdLst/>
            <a:ahLst/>
            <a:cxnLst/>
            <a:rect l="l" t="t" r="r" b="b"/>
            <a:pathLst>
              <a:path w="9183869" h="752535">
                <a:moveTo>
                  <a:pt x="0" y="0"/>
                </a:moveTo>
                <a:lnTo>
                  <a:pt x="9183868" y="0"/>
                </a:lnTo>
                <a:lnTo>
                  <a:pt x="9183868" y="752536"/>
                </a:lnTo>
                <a:lnTo>
                  <a:pt x="0" y="7525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42230"/>
            </a:stretch>
          </a:blipFill>
        </p:spPr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021186" flipH="1">
            <a:off x="-2730002" y="-102029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1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1" y="2612572"/>
                </a:lnTo>
                <a:lnTo>
                  <a:pt x="6677501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10780">
            <a:off x="13696066" y="4767232"/>
            <a:ext cx="9183869" cy="752535"/>
          </a:xfrm>
          <a:custGeom>
            <a:avLst/>
            <a:gdLst/>
            <a:ahLst/>
            <a:cxnLst/>
            <a:rect l="l" t="t" r="r" b="b"/>
            <a:pathLst>
              <a:path w="9183869" h="752535">
                <a:moveTo>
                  <a:pt x="0" y="0"/>
                </a:moveTo>
                <a:lnTo>
                  <a:pt x="9183868" y="0"/>
                </a:lnTo>
                <a:lnTo>
                  <a:pt x="9183868" y="752536"/>
                </a:lnTo>
                <a:lnTo>
                  <a:pt x="0" y="75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4223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16899522" cy="10541077"/>
          </a:xfrm>
          <a:custGeom>
            <a:avLst/>
            <a:gdLst/>
            <a:ahLst/>
            <a:cxnLst/>
            <a:rect l="l" t="t" r="r" b="b"/>
            <a:pathLst>
              <a:path w="16899522" h="10541077">
                <a:moveTo>
                  <a:pt x="0" y="0"/>
                </a:moveTo>
                <a:lnTo>
                  <a:pt x="16899522" y="0"/>
                </a:lnTo>
                <a:lnTo>
                  <a:pt x="16899522" y="10541077"/>
                </a:lnTo>
                <a:lnTo>
                  <a:pt x="0" y="105410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72775" y="1806053"/>
            <a:ext cx="22002498" cy="7892673"/>
            <a:chOff x="0" y="0"/>
            <a:chExt cx="1619773" cy="581040"/>
          </a:xfrm>
        </p:grpSpPr>
        <p:sp>
          <p:nvSpPr>
            <p:cNvPr id="3" name="Freeform 3"/>
            <p:cNvSpPr/>
            <p:nvPr/>
          </p:nvSpPr>
          <p:spPr>
            <a:xfrm>
              <a:off x="2683" y="0"/>
              <a:ext cx="1614406" cy="581040"/>
            </a:xfrm>
            <a:custGeom>
              <a:avLst/>
              <a:gdLst/>
              <a:ahLst/>
              <a:cxnLst/>
              <a:rect l="l" t="t" r="r" b="b"/>
              <a:pathLst>
                <a:path w="1614406" h="581040">
                  <a:moveTo>
                    <a:pt x="1403334" y="0"/>
                  </a:moveTo>
                  <a:lnTo>
                    <a:pt x="7873" y="0"/>
                  </a:lnTo>
                  <a:cubicBezTo>
                    <a:pt x="5446" y="0"/>
                    <a:pt x="3169" y="1176"/>
                    <a:pt x="1764" y="3156"/>
                  </a:cubicBezTo>
                  <a:cubicBezTo>
                    <a:pt x="359" y="5135"/>
                    <a:pt x="0" y="7673"/>
                    <a:pt x="802" y="9964"/>
                  </a:cubicBezTo>
                  <a:lnTo>
                    <a:pt x="197032" y="571076"/>
                  </a:lnTo>
                  <a:cubicBezTo>
                    <a:pt x="199119" y="577044"/>
                    <a:pt x="204751" y="581040"/>
                    <a:pt x="211073" y="581040"/>
                  </a:cubicBezTo>
                  <a:lnTo>
                    <a:pt x="1606534" y="581040"/>
                  </a:lnTo>
                  <a:cubicBezTo>
                    <a:pt x="1608961" y="581040"/>
                    <a:pt x="1611238" y="579864"/>
                    <a:pt x="1612643" y="577884"/>
                  </a:cubicBezTo>
                  <a:cubicBezTo>
                    <a:pt x="1614048" y="575905"/>
                    <a:pt x="1614406" y="573367"/>
                    <a:pt x="1613605" y="571076"/>
                  </a:cubicBezTo>
                  <a:lnTo>
                    <a:pt x="1417374" y="9964"/>
                  </a:lnTo>
                  <a:cubicBezTo>
                    <a:pt x="1415287" y="3996"/>
                    <a:pt x="1409656" y="0"/>
                    <a:pt x="14033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1416573" cy="64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599836" y="-2605982"/>
            <a:ext cx="4839099" cy="5060885"/>
            <a:chOff x="0" y="0"/>
            <a:chExt cx="6452131" cy="6747847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452131" cy="6747847"/>
              <a:chOff x="0" y="0"/>
              <a:chExt cx="759608" cy="79442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6816" y="0"/>
                <a:ext cx="745976" cy="794422"/>
              </a:xfrm>
              <a:custGeom>
                <a:avLst/>
                <a:gdLst/>
                <a:ahLst/>
                <a:cxnLst/>
                <a:rect l="l" t="t" r="r" b="b"/>
                <a:pathLst>
                  <a:path w="745976" h="794422">
                    <a:moveTo>
                      <a:pt x="734471" y="433025"/>
                    </a:moveTo>
                    <a:lnTo>
                      <a:pt x="567913" y="758608"/>
                    </a:lnTo>
                    <a:cubicBezTo>
                      <a:pt x="556667" y="780591"/>
                      <a:pt x="534056" y="794422"/>
                      <a:pt x="509364" y="794422"/>
                    </a:cubicBezTo>
                    <a:lnTo>
                      <a:pt x="236612" y="794422"/>
                    </a:lnTo>
                    <a:cubicBezTo>
                      <a:pt x="211920" y="794422"/>
                      <a:pt x="189308" y="780591"/>
                      <a:pt x="178063" y="758608"/>
                    </a:cubicBezTo>
                    <a:lnTo>
                      <a:pt x="11505" y="433025"/>
                    </a:lnTo>
                    <a:cubicBezTo>
                      <a:pt x="0" y="410535"/>
                      <a:pt x="0" y="383887"/>
                      <a:pt x="11505" y="361397"/>
                    </a:cubicBezTo>
                    <a:lnTo>
                      <a:pt x="178063" y="35814"/>
                    </a:lnTo>
                    <a:cubicBezTo>
                      <a:pt x="189308" y="13831"/>
                      <a:pt x="211920" y="0"/>
                      <a:pt x="236612" y="0"/>
                    </a:cubicBezTo>
                    <a:lnTo>
                      <a:pt x="509364" y="0"/>
                    </a:lnTo>
                    <a:cubicBezTo>
                      <a:pt x="534056" y="0"/>
                      <a:pt x="556667" y="13831"/>
                      <a:pt x="567913" y="35814"/>
                    </a:cubicBezTo>
                    <a:lnTo>
                      <a:pt x="734471" y="361397"/>
                    </a:lnTo>
                    <a:cubicBezTo>
                      <a:pt x="745976" y="383887"/>
                      <a:pt x="745976" y="410535"/>
                      <a:pt x="734471" y="433025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114300" y="-66675"/>
                <a:ext cx="531008" cy="861097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346063" y="276425"/>
              <a:ext cx="5307101" cy="6194997"/>
              <a:chOff x="0" y="0"/>
              <a:chExt cx="680562" cy="79442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1049" y="0"/>
                <a:ext cx="658464" cy="794422"/>
              </a:xfrm>
              <a:custGeom>
                <a:avLst/>
                <a:gdLst/>
                <a:ahLst/>
                <a:cxnLst/>
                <a:rect l="l" t="t" r="r" b="b"/>
                <a:pathLst>
                  <a:path w="658464" h="794422">
                    <a:moveTo>
                      <a:pt x="639814" y="455265"/>
                    </a:moveTo>
                    <a:lnTo>
                      <a:pt x="496012" y="736368"/>
                    </a:lnTo>
                    <a:cubicBezTo>
                      <a:pt x="477782" y="772002"/>
                      <a:pt x="441129" y="794422"/>
                      <a:pt x="401103" y="794422"/>
                    </a:cubicBezTo>
                    <a:lnTo>
                      <a:pt x="257361" y="794422"/>
                    </a:lnTo>
                    <a:cubicBezTo>
                      <a:pt x="217335" y="794422"/>
                      <a:pt x="180681" y="772002"/>
                      <a:pt x="162452" y="736368"/>
                    </a:cubicBezTo>
                    <a:lnTo>
                      <a:pt x="18650" y="455265"/>
                    </a:lnTo>
                    <a:cubicBezTo>
                      <a:pt x="0" y="418809"/>
                      <a:pt x="0" y="375613"/>
                      <a:pt x="18650" y="339157"/>
                    </a:cubicBezTo>
                    <a:lnTo>
                      <a:pt x="162452" y="58054"/>
                    </a:lnTo>
                    <a:cubicBezTo>
                      <a:pt x="180681" y="22420"/>
                      <a:pt x="217335" y="0"/>
                      <a:pt x="257361" y="0"/>
                    </a:cubicBezTo>
                    <a:lnTo>
                      <a:pt x="401103" y="0"/>
                    </a:lnTo>
                    <a:cubicBezTo>
                      <a:pt x="441129" y="0"/>
                      <a:pt x="477782" y="22420"/>
                      <a:pt x="496012" y="58054"/>
                    </a:cubicBezTo>
                    <a:lnTo>
                      <a:pt x="639814" y="339157"/>
                    </a:lnTo>
                    <a:cubicBezTo>
                      <a:pt x="658464" y="375613"/>
                      <a:pt x="658464" y="418809"/>
                      <a:pt x="639814" y="455265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66675"/>
                <a:ext cx="451962" cy="861097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3" name="Freeform 13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2203448">
            <a:off x="17087320" y="-477790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6573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1624015" y="435447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590511" y="166696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28700" y="3794604"/>
            <a:ext cx="15323260" cy="3121781"/>
          </a:xfrm>
          <a:custGeom>
            <a:avLst/>
            <a:gdLst/>
            <a:ahLst/>
            <a:cxnLst/>
            <a:rect l="l" t="t" r="r" b="b"/>
            <a:pathLst>
              <a:path w="15323260" h="3121781">
                <a:moveTo>
                  <a:pt x="0" y="0"/>
                </a:moveTo>
                <a:lnTo>
                  <a:pt x="15323260" y="0"/>
                </a:lnTo>
                <a:lnTo>
                  <a:pt x="15323260" y="3121781"/>
                </a:lnTo>
                <a:lnTo>
                  <a:pt x="0" y="312178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942" t="-128306" r="-5221" b="-124000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54200" y="423326"/>
            <a:ext cx="12248209" cy="1153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889"/>
              </a:lnSpc>
            </a:pPr>
            <a:r>
              <a:rPr lang="en-US" sz="773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รายชื่อเทศบาลที่ครบวาระ</a:t>
            </a:r>
            <a:endParaRPr lang="en-US" sz="773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68284" y="2842328"/>
            <a:ext cx="4255081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อำเภอปลาปาก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452164" y="7393419"/>
            <a:ext cx="4499182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เทศบาลตำบลปลาปาก</a:t>
            </a:r>
            <a:endParaRPr lang="en-US" sz="3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925729" y="7402160"/>
            <a:ext cx="4853316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เทศบาลตำบลโพนสวรรค์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718420" y="7402160"/>
            <a:ext cx="4300966" cy="50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เทศบาลตำบลบ้านแพง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61513" y="2842328"/>
            <a:ext cx="3504536" cy="57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 dirty="0" err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อำเภอเรณูนคร</a:t>
            </a:r>
            <a:endParaRPr lang="en-US" sz="3856" b="1" dirty="0">
              <a:solidFill>
                <a:srgbClr val="254485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144000" y="2842328"/>
            <a:ext cx="3756862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อำเภอโพนสวรรค์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47315" y="2842328"/>
            <a:ext cx="3104645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อำเภอบ้านแพง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36782" y="7390362"/>
            <a:ext cx="4499182" cy="519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500" b="1" dirty="0" err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เทศบาลตำบลเรณูนคร</a:t>
            </a:r>
            <a:endParaRPr lang="en-US" sz="3500" b="1" dirty="0">
              <a:solidFill>
                <a:srgbClr val="23403D"/>
              </a:solidFill>
              <a:latin typeface="TT Norms Bold"/>
              <a:ea typeface="TT Norms Bold"/>
              <a:cs typeface="TT Norms Bold"/>
              <a:sym typeface="TT Norms Bold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1142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9024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23403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2822215" y="-3300179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678843" y="-846389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6">
              <a:alphaModFix amt="5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701184" y="79373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500" y="0"/>
                </a:lnTo>
                <a:lnTo>
                  <a:pt x="1489500" y="1607569"/>
                </a:lnTo>
                <a:lnTo>
                  <a:pt x="0" y="16075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-2669815" y="-3147779"/>
            <a:ext cx="18379715" cy="3888558"/>
            <a:chOff x="0" y="0"/>
            <a:chExt cx="1673415" cy="354041"/>
          </a:xfrm>
        </p:grpSpPr>
        <p:sp>
          <p:nvSpPr>
            <p:cNvPr id="15" name="Freeform 15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6079058" y="3779759"/>
            <a:ext cx="7486193" cy="6115878"/>
          </a:xfrm>
          <a:custGeom>
            <a:avLst/>
            <a:gdLst/>
            <a:ahLst/>
            <a:cxnLst/>
            <a:rect l="l" t="t" r="r" b="b"/>
            <a:pathLst>
              <a:path w="7486193" h="6115878">
                <a:moveTo>
                  <a:pt x="0" y="0"/>
                </a:moveTo>
                <a:lnTo>
                  <a:pt x="7486193" y="0"/>
                </a:lnTo>
                <a:lnTo>
                  <a:pt x="7486193" y="6115878"/>
                </a:lnTo>
                <a:lnTo>
                  <a:pt x="0" y="6115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6873" b="-7649"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328796" y="2013835"/>
            <a:ext cx="17174270" cy="1809627"/>
            <a:chOff x="0" y="0"/>
            <a:chExt cx="4523264" cy="47661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3265" cy="476610"/>
            </a:xfrm>
            <a:custGeom>
              <a:avLst/>
              <a:gdLst/>
              <a:ahLst/>
              <a:cxnLst/>
              <a:rect l="l" t="t" r="r" b="b"/>
              <a:pathLst>
                <a:path w="4523265" h="476610">
                  <a:moveTo>
                    <a:pt x="45079" y="0"/>
                  </a:moveTo>
                  <a:lnTo>
                    <a:pt x="4478186" y="0"/>
                  </a:lnTo>
                  <a:cubicBezTo>
                    <a:pt x="4503082" y="0"/>
                    <a:pt x="4523265" y="20182"/>
                    <a:pt x="4523265" y="45079"/>
                  </a:cubicBezTo>
                  <a:lnTo>
                    <a:pt x="4523265" y="431531"/>
                  </a:lnTo>
                  <a:cubicBezTo>
                    <a:pt x="4523265" y="456427"/>
                    <a:pt x="4503082" y="476610"/>
                    <a:pt x="4478186" y="476610"/>
                  </a:cubicBezTo>
                  <a:lnTo>
                    <a:pt x="45079" y="476610"/>
                  </a:lnTo>
                  <a:cubicBezTo>
                    <a:pt x="20182" y="476610"/>
                    <a:pt x="0" y="456427"/>
                    <a:pt x="0" y="431531"/>
                  </a:cubicBezTo>
                  <a:lnTo>
                    <a:pt x="0" y="45079"/>
                  </a:lnTo>
                  <a:cubicBezTo>
                    <a:pt x="0" y="20182"/>
                    <a:pt x="20182" y="0"/>
                    <a:pt x="4507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52400" cap="rnd">
              <a:solidFill>
                <a:srgbClr val="CBC8CC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4523264" cy="543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557500" y="3212084"/>
            <a:ext cx="1945566" cy="1931416"/>
          </a:xfrm>
          <a:custGeom>
            <a:avLst/>
            <a:gdLst/>
            <a:ahLst/>
            <a:cxnLst/>
            <a:rect l="l" t="t" r="r" b="b"/>
            <a:pathLst>
              <a:path w="1945566" h="1931416">
                <a:moveTo>
                  <a:pt x="0" y="0"/>
                </a:moveTo>
                <a:lnTo>
                  <a:pt x="1945566" y="0"/>
                </a:lnTo>
                <a:lnTo>
                  <a:pt x="1945566" y="1931416"/>
                </a:lnTo>
                <a:lnTo>
                  <a:pt x="0" y="19314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1028700" y="2678059"/>
            <a:ext cx="16150939" cy="53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67"/>
              </a:lnSpc>
            </a:pPr>
            <a:r>
              <a:rPr lang="en-US" sz="371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HTTPS://BORASERVICES.BORA.DOPA.GO.TH/ELECTION/ABSVOTE/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6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96781" y="-2025116"/>
            <a:ext cx="18379715" cy="3888558"/>
            <a:chOff x="0" y="0"/>
            <a:chExt cx="1673415" cy="354041"/>
          </a:xfrm>
        </p:grpSpPr>
        <p:sp>
          <p:nvSpPr>
            <p:cNvPr id="3" name="Freeform 3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212903"/>
            <a:ext cx="18541124" cy="6682256"/>
          </a:xfrm>
          <a:custGeom>
            <a:avLst/>
            <a:gdLst/>
            <a:ahLst/>
            <a:cxnLst/>
            <a:rect l="l" t="t" r="r" b="b"/>
            <a:pathLst>
              <a:path w="18541124" h="6682256">
                <a:moveTo>
                  <a:pt x="0" y="0"/>
                </a:moveTo>
                <a:lnTo>
                  <a:pt x="18541124" y="0"/>
                </a:lnTo>
                <a:lnTo>
                  <a:pt x="18541124" y="6682256"/>
                </a:lnTo>
                <a:lnTo>
                  <a:pt x="0" y="6682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7" b="-637"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-912042" y="10035593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42230"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139481" y="-1132351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42230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8377"/>
            <a:ext cx="1653958" cy="1785065"/>
          </a:xfrm>
          <a:custGeom>
            <a:avLst/>
            <a:gdLst/>
            <a:ahLst/>
            <a:cxnLst/>
            <a:rect l="l" t="t" r="r" b="b"/>
            <a:pathLst>
              <a:path w="1653958" h="1785065">
                <a:moveTo>
                  <a:pt x="0" y="0"/>
                </a:moveTo>
                <a:lnTo>
                  <a:pt x="1653958" y="0"/>
                </a:lnTo>
                <a:lnTo>
                  <a:pt x="1653958" y="1785065"/>
                </a:lnTo>
                <a:lnTo>
                  <a:pt x="0" y="1785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203448">
            <a:off x="16479742" y="-640987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1" y="0"/>
                </a:lnTo>
                <a:lnTo>
                  <a:pt x="2401361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6128444"/>
            <a:ext cx="9635169" cy="893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7"/>
              </a:lnSpc>
            </a:pPr>
            <a:r>
              <a:rPr lang="en-US" sz="309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สำนักงานคณะกรรมการการเลือกตั้งประจำจังหวัดนครพนม</a:t>
            </a:r>
          </a:p>
          <a:p>
            <a:pPr algn="ctr">
              <a:lnSpc>
                <a:spcPts val="3557"/>
              </a:lnSpc>
            </a:pPr>
            <a:r>
              <a:rPr lang="en-US" sz="309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042 511 336</a:t>
            </a:r>
          </a:p>
        </p:txBody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56311" y="-4289296"/>
            <a:ext cx="12485231" cy="15181096"/>
            <a:chOff x="0" y="0"/>
            <a:chExt cx="16646974" cy="20241461"/>
          </a:xfrm>
        </p:grpSpPr>
        <p:grpSp>
          <p:nvGrpSpPr>
            <p:cNvPr id="5" name="Group 5"/>
            <p:cNvGrpSpPr/>
            <p:nvPr/>
          </p:nvGrpSpPr>
          <p:grpSpPr>
            <a:xfrm>
              <a:off x="1786305" y="0"/>
              <a:ext cx="14860669" cy="13003085"/>
              <a:chOff x="0" y="0"/>
              <a:chExt cx="812800" cy="7112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933" y="16124"/>
                <a:ext cx="790933" cy="695076"/>
              </a:xfrm>
              <a:custGeom>
                <a:avLst/>
                <a:gdLst/>
                <a:ahLst/>
                <a:cxnLst/>
                <a:rect l="l" t="t" r="r" b="b"/>
                <a:pathLst>
                  <a:path w="790933" h="695076">
                    <a:moveTo>
                      <a:pt x="409252" y="8000"/>
                    </a:moveTo>
                    <a:lnTo>
                      <a:pt x="788082" y="670952"/>
                    </a:lnTo>
                    <a:cubicBezTo>
                      <a:pt x="790934" y="675942"/>
                      <a:pt x="790913" y="682074"/>
                      <a:pt x="788028" y="687045"/>
                    </a:cubicBezTo>
                    <a:cubicBezTo>
                      <a:pt x="785143" y="692016"/>
                      <a:pt x="779830" y="695076"/>
                      <a:pt x="774082" y="695076"/>
                    </a:cubicBezTo>
                    <a:lnTo>
                      <a:pt x="16852" y="695076"/>
                    </a:lnTo>
                    <a:cubicBezTo>
                      <a:pt x="11104" y="695076"/>
                      <a:pt x="5791" y="692016"/>
                      <a:pt x="2906" y="687045"/>
                    </a:cubicBezTo>
                    <a:cubicBezTo>
                      <a:pt x="21" y="682074"/>
                      <a:pt x="0" y="675942"/>
                      <a:pt x="2852" y="670952"/>
                    </a:cubicBezTo>
                    <a:lnTo>
                      <a:pt x="381682" y="8000"/>
                    </a:lnTo>
                    <a:cubicBezTo>
                      <a:pt x="384509" y="3053"/>
                      <a:pt x="389769" y="0"/>
                      <a:pt x="395467" y="0"/>
                    </a:cubicBezTo>
                    <a:cubicBezTo>
                      <a:pt x="401165" y="0"/>
                      <a:pt x="406425" y="3053"/>
                      <a:pt x="409252" y="8000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460032" y="5009765"/>
              <a:ext cx="5573517" cy="4876827"/>
              <a:chOff x="0" y="0"/>
              <a:chExt cx="812800" cy="7112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9152" y="42992"/>
                <a:ext cx="754496" cy="668208"/>
              </a:xfrm>
              <a:custGeom>
                <a:avLst/>
                <a:gdLst/>
                <a:ahLst/>
                <a:cxnLst/>
                <a:rect l="l" t="t" r="r" b="b"/>
                <a:pathLst>
                  <a:path w="754496" h="668208">
                    <a:moveTo>
                      <a:pt x="414003" y="21330"/>
                    </a:moveTo>
                    <a:lnTo>
                      <a:pt x="746893" y="603886"/>
                    </a:lnTo>
                    <a:cubicBezTo>
                      <a:pt x="754496" y="617192"/>
                      <a:pt x="754441" y="633540"/>
                      <a:pt x="746749" y="646795"/>
                    </a:cubicBezTo>
                    <a:cubicBezTo>
                      <a:pt x="739057" y="660050"/>
                      <a:pt x="724890" y="668208"/>
                      <a:pt x="709565" y="668208"/>
                    </a:cubicBezTo>
                    <a:lnTo>
                      <a:pt x="44931" y="668208"/>
                    </a:lnTo>
                    <a:cubicBezTo>
                      <a:pt x="29606" y="668208"/>
                      <a:pt x="15439" y="660050"/>
                      <a:pt x="7747" y="646795"/>
                    </a:cubicBezTo>
                    <a:cubicBezTo>
                      <a:pt x="55" y="633540"/>
                      <a:pt x="0" y="617192"/>
                      <a:pt x="7603" y="603886"/>
                    </a:cubicBezTo>
                    <a:lnTo>
                      <a:pt x="340493" y="21330"/>
                    </a:lnTo>
                    <a:cubicBezTo>
                      <a:pt x="348030" y="8140"/>
                      <a:pt x="362056" y="0"/>
                      <a:pt x="377248" y="0"/>
                    </a:cubicBezTo>
                    <a:cubicBezTo>
                      <a:pt x="392440" y="0"/>
                      <a:pt x="406466" y="8140"/>
                      <a:pt x="414003" y="21330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883234" y="9537382"/>
              <a:ext cx="11725583" cy="10259885"/>
              <a:chOff x="0" y="0"/>
              <a:chExt cx="812800" cy="711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3857" y="20435"/>
                <a:ext cx="785086" cy="690765"/>
              </a:xfrm>
              <a:custGeom>
                <a:avLst/>
                <a:gdLst/>
                <a:ahLst/>
                <a:cxnLst/>
                <a:rect l="l" t="t" r="r" b="b"/>
                <a:pathLst>
                  <a:path w="785086" h="690765">
                    <a:moveTo>
                      <a:pt x="410014" y="10139"/>
                    </a:moveTo>
                    <a:lnTo>
                      <a:pt x="781472" y="660191"/>
                    </a:lnTo>
                    <a:cubicBezTo>
                      <a:pt x="785086" y="666516"/>
                      <a:pt x="785060" y="674286"/>
                      <a:pt x="781404" y="680587"/>
                    </a:cubicBezTo>
                    <a:cubicBezTo>
                      <a:pt x="777748" y="686887"/>
                      <a:pt x="771014" y="690765"/>
                      <a:pt x="763729" y="690765"/>
                    </a:cubicBezTo>
                    <a:lnTo>
                      <a:pt x="21357" y="690765"/>
                    </a:lnTo>
                    <a:cubicBezTo>
                      <a:pt x="14072" y="690765"/>
                      <a:pt x="7338" y="686887"/>
                      <a:pt x="3682" y="680587"/>
                    </a:cubicBezTo>
                    <a:cubicBezTo>
                      <a:pt x="26" y="674286"/>
                      <a:pt x="0" y="666516"/>
                      <a:pt x="3614" y="660191"/>
                    </a:cubicBezTo>
                    <a:lnTo>
                      <a:pt x="375072" y="10139"/>
                    </a:lnTo>
                    <a:cubicBezTo>
                      <a:pt x="378655" y="3870"/>
                      <a:pt x="385322" y="0"/>
                      <a:pt x="392543" y="0"/>
                    </a:cubicBezTo>
                    <a:cubicBezTo>
                      <a:pt x="399764" y="0"/>
                      <a:pt x="406431" y="3870"/>
                      <a:pt x="410014" y="10139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86305" y="15708522"/>
              <a:ext cx="5180502" cy="4532939"/>
              <a:chOff x="0" y="0"/>
              <a:chExt cx="812800" cy="7112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31363" y="46254"/>
                <a:ext cx="750073" cy="664946"/>
              </a:xfrm>
              <a:custGeom>
                <a:avLst/>
                <a:gdLst/>
                <a:ahLst/>
                <a:cxnLst/>
                <a:rect l="l" t="t" r="r" b="b"/>
                <a:pathLst>
                  <a:path w="750073" h="664946">
                    <a:moveTo>
                      <a:pt x="414581" y="22948"/>
                    </a:moveTo>
                    <a:lnTo>
                      <a:pt x="741893" y="595744"/>
                    </a:lnTo>
                    <a:cubicBezTo>
                      <a:pt x="750074" y="610060"/>
                      <a:pt x="750015" y="627648"/>
                      <a:pt x="741739" y="641908"/>
                    </a:cubicBezTo>
                    <a:cubicBezTo>
                      <a:pt x="733463" y="656169"/>
                      <a:pt x="718222" y="664946"/>
                      <a:pt x="701734" y="664946"/>
                    </a:cubicBezTo>
                    <a:lnTo>
                      <a:pt x="48340" y="664946"/>
                    </a:lnTo>
                    <a:cubicBezTo>
                      <a:pt x="31852" y="664946"/>
                      <a:pt x="16611" y="656169"/>
                      <a:pt x="8335" y="641908"/>
                    </a:cubicBezTo>
                    <a:cubicBezTo>
                      <a:pt x="59" y="627648"/>
                      <a:pt x="0" y="610060"/>
                      <a:pt x="8181" y="595744"/>
                    </a:cubicBezTo>
                    <a:lnTo>
                      <a:pt x="335493" y="22948"/>
                    </a:lnTo>
                    <a:cubicBezTo>
                      <a:pt x="343602" y="8757"/>
                      <a:pt x="358693" y="0"/>
                      <a:pt x="375037" y="0"/>
                    </a:cubicBezTo>
                    <a:cubicBezTo>
                      <a:pt x="391381" y="0"/>
                      <a:pt x="406472" y="8757"/>
                      <a:pt x="414581" y="22948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flipH="1">
              <a:off x="0" y="7224701"/>
              <a:ext cx="12158483" cy="11109814"/>
            </a:xfrm>
            <a:custGeom>
              <a:avLst/>
              <a:gdLst/>
              <a:ahLst/>
              <a:cxnLst/>
              <a:rect l="l" t="t" r="r" b="b"/>
              <a:pathLst>
                <a:path w="12158483" h="11109814">
                  <a:moveTo>
                    <a:pt x="12158483" y="0"/>
                  </a:moveTo>
                  <a:lnTo>
                    <a:pt x="0" y="0"/>
                  </a:lnTo>
                  <a:lnTo>
                    <a:pt x="0" y="11109814"/>
                  </a:lnTo>
                  <a:lnTo>
                    <a:pt x="12158483" y="11109814"/>
                  </a:lnTo>
                  <a:lnTo>
                    <a:pt x="1215848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196945" y="7448178"/>
              <a:ext cx="15360273" cy="10142204"/>
              <a:chOff x="0" y="0"/>
              <a:chExt cx="1057872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162" y="0"/>
                <a:ext cx="1047548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047548" h="698500">
                    <a:moveTo>
                      <a:pt x="1039191" y="372485"/>
                    </a:moveTo>
                    <a:lnTo>
                      <a:pt x="863028" y="675265"/>
                    </a:lnTo>
                    <a:cubicBezTo>
                      <a:pt x="854659" y="689650"/>
                      <a:pt x="839271" y="698500"/>
                      <a:pt x="822629" y="698500"/>
                    </a:cubicBezTo>
                    <a:lnTo>
                      <a:pt x="224919" y="698500"/>
                    </a:lnTo>
                    <a:cubicBezTo>
                      <a:pt x="208276" y="698500"/>
                      <a:pt x="192889" y="689650"/>
                      <a:pt x="184520" y="675265"/>
                    </a:cubicBezTo>
                    <a:lnTo>
                      <a:pt x="8356" y="372485"/>
                    </a:lnTo>
                    <a:cubicBezTo>
                      <a:pt x="0" y="358122"/>
                      <a:pt x="0" y="340378"/>
                      <a:pt x="8356" y="326015"/>
                    </a:cubicBezTo>
                    <a:lnTo>
                      <a:pt x="184520" y="23235"/>
                    </a:lnTo>
                    <a:cubicBezTo>
                      <a:pt x="192889" y="8850"/>
                      <a:pt x="208276" y="0"/>
                      <a:pt x="224919" y="0"/>
                    </a:cubicBezTo>
                    <a:lnTo>
                      <a:pt x="822629" y="0"/>
                    </a:lnTo>
                    <a:cubicBezTo>
                      <a:pt x="839271" y="0"/>
                      <a:pt x="854659" y="8850"/>
                      <a:pt x="863028" y="23235"/>
                    </a:cubicBezTo>
                    <a:lnTo>
                      <a:pt x="1039191" y="326015"/>
                    </a:lnTo>
                    <a:cubicBezTo>
                      <a:pt x="1047548" y="340378"/>
                      <a:pt x="1047548" y="358122"/>
                      <a:pt x="1039191" y="372485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66675"/>
                <a:ext cx="829272" cy="765175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06898" y="7800481"/>
              <a:ext cx="13125437" cy="9437598"/>
              <a:chOff x="0" y="0"/>
              <a:chExt cx="971446" cy="698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4531" y="0"/>
                <a:ext cx="96238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962385" h="698500">
                    <a:moveTo>
                      <a:pt x="955050" y="369643"/>
                    </a:moveTo>
                    <a:lnTo>
                      <a:pt x="775580" y="678107"/>
                    </a:lnTo>
                    <a:cubicBezTo>
                      <a:pt x="768234" y="690733"/>
                      <a:pt x="754729" y="698500"/>
                      <a:pt x="740121" y="698500"/>
                    </a:cubicBezTo>
                    <a:lnTo>
                      <a:pt x="222263" y="698500"/>
                    </a:lnTo>
                    <a:cubicBezTo>
                      <a:pt x="207655" y="698500"/>
                      <a:pt x="194150" y="690733"/>
                      <a:pt x="186804" y="678107"/>
                    </a:cubicBezTo>
                    <a:lnTo>
                      <a:pt x="7334" y="369643"/>
                    </a:lnTo>
                    <a:cubicBezTo>
                      <a:pt x="0" y="357037"/>
                      <a:pt x="0" y="341463"/>
                      <a:pt x="7334" y="328857"/>
                    </a:cubicBezTo>
                    <a:lnTo>
                      <a:pt x="186804" y="20393"/>
                    </a:lnTo>
                    <a:cubicBezTo>
                      <a:pt x="194150" y="7767"/>
                      <a:pt x="207655" y="0"/>
                      <a:pt x="222263" y="0"/>
                    </a:cubicBezTo>
                    <a:lnTo>
                      <a:pt x="740121" y="0"/>
                    </a:lnTo>
                    <a:cubicBezTo>
                      <a:pt x="754729" y="0"/>
                      <a:pt x="768234" y="7767"/>
                      <a:pt x="775580" y="20393"/>
                    </a:cubicBezTo>
                    <a:lnTo>
                      <a:pt x="955050" y="328857"/>
                    </a:lnTo>
                    <a:cubicBezTo>
                      <a:pt x="962385" y="341463"/>
                      <a:pt x="962385" y="357037"/>
                      <a:pt x="955050" y="369643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129" t="-9419" r="129" b="-13788"/>
                </a:stretch>
              </a:blip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</p:grpSp>
        <p:sp>
          <p:nvSpPr>
            <p:cNvPr id="23" name="Freeform 23"/>
            <p:cNvSpPr/>
            <p:nvPr/>
          </p:nvSpPr>
          <p:spPr>
            <a:xfrm>
              <a:off x="10365083" y="5955712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1"/>
                  </a:lnTo>
                  <a:lnTo>
                    <a:pt x="0" y="109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765709" y="5955712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1"/>
                  </a:lnTo>
                  <a:lnTo>
                    <a:pt x="0" y="109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856701" y="18511844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606898" y="578514"/>
              <a:ext cx="2656332" cy="5486400"/>
            </a:xfrm>
            <a:custGeom>
              <a:avLst/>
              <a:gdLst/>
              <a:ahLst/>
              <a:cxnLst/>
              <a:rect l="l" t="t" r="r" b="b"/>
              <a:pathLst>
                <a:path w="2656332" h="5486400">
                  <a:moveTo>
                    <a:pt x="0" y="0"/>
                  </a:moveTo>
                  <a:lnTo>
                    <a:pt x="2656332" y="0"/>
                  </a:lnTo>
                  <a:lnTo>
                    <a:pt x="265633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28700" y="2799793"/>
            <a:ext cx="9396446" cy="2369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816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กกต. สุจริต โปร่งใส </a:t>
            </a:r>
          </a:p>
          <a:p>
            <a:pPr algn="ctr">
              <a:lnSpc>
                <a:spcPts val="9384"/>
              </a:lnSpc>
            </a:pPr>
            <a:r>
              <a:rPr lang="en-US" sz="816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และชอบด้วยกฎหมาย</a:t>
            </a:r>
          </a:p>
        </p:txBody>
      </p:sp>
      <p:sp>
        <p:nvSpPr>
          <p:cNvPr id="30" name="AutoShape 30"/>
          <p:cNvSpPr/>
          <p:nvPr/>
        </p:nvSpPr>
        <p:spPr>
          <a:xfrm flipV="1">
            <a:off x="1330482" y="5538117"/>
            <a:ext cx="8725829" cy="0"/>
          </a:xfrm>
          <a:prstGeom prst="line">
            <a:avLst/>
          </a:prstGeom>
          <a:ln w="38100" cap="flat">
            <a:solidFill>
              <a:srgbClr val="565449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98307" y="4409996"/>
            <a:ext cx="8158004" cy="1514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64"/>
              </a:lnSpc>
            </a:pPr>
            <a:r>
              <a:rPr lang="en-US" sz="10317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จบการนำเสนอ</a:t>
            </a:r>
          </a:p>
        </p:txBody>
      </p:sp>
      <p:sp>
        <p:nvSpPr>
          <p:cNvPr id="3" name="Freeform 3"/>
          <p:cNvSpPr/>
          <p:nvPr/>
        </p:nvSpPr>
        <p:spPr>
          <a:xfrm>
            <a:off x="-465592" y="9702769"/>
            <a:ext cx="2021342" cy="793377"/>
          </a:xfrm>
          <a:custGeom>
            <a:avLst/>
            <a:gdLst/>
            <a:ahLst/>
            <a:cxnLst/>
            <a:rect l="l" t="t" r="r" b="b"/>
            <a:pathLst>
              <a:path w="2021342" h="793377">
                <a:moveTo>
                  <a:pt x="0" y="0"/>
                </a:moveTo>
                <a:lnTo>
                  <a:pt x="2021342" y="0"/>
                </a:lnTo>
                <a:lnTo>
                  <a:pt x="2021342" y="793376"/>
                </a:lnTo>
                <a:lnTo>
                  <a:pt x="0" y="793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056311" y="-4289296"/>
            <a:ext cx="12485231" cy="15181096"/>
            <a:chOff x="0" y="0"/>
            <a:chExt cx="16646974" cy="20241461"/>
          </a:xfrm>
        </p:grpSpPr>
        <p:grpSp>
          <p:nvGrpSpPr>
            <p:cNvPr id="5" name="Group 5"/>
            <p:cNvGrpSpPr/>
            <p:nvPr/>
          </p:nvGrpSpPr>
          <p:grpSpPr>
            <a:xfrm>
              <a:off x="1786305" y="0"/>
              <a:ext cx="14860669" cy="13003085"/>
              <a:chOff x="0" y="0"/>
              <a:chExt cx="812800" cy="7112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0933" y="16124"/>
                <a:ext cx="790933" cy="695076"/>
              </a:xfrm>
              <a:custGeom>
                <a:avLst/>
                <a:gdLst/>
                <a:ahLst/>
                <a:cxnLst/>
                <a:rect l="l" t="t" r="r" b="b"/>
                <a:pathLst>
                  <a:path w="790933" h="695076">
                    <a:moveTo>
                      <a:pt x="409252" y="8000"/>
                    </a:moveTo>
                    <a:lnTo>
                      <a:pt x="788082" y="670952"/>
                    </a:lnTo>
                    <a:cubicBezTo>
                      <a:pt x="790934" y="675942"/>
                      <a:pt x="790913" y="682074"/>
                      <a:pt x="788028" y="687045"/>
                    </a:cubicBezTo>
                    <a:cubicBezTo>
                      <a:pt x="785143" y="692016"/>
                      <a:pt x="779830" y="695076"/>
                      <a:pt x="774082" y="695076"/>
                    </a:cubicBezTo>
                    <a:lnTo>
                      <a:pt x="16852" y="695076"/>
                    </a:lnTo>
                    <a:cubicBezTo>
                      <a:pt x="11104" y="695076"/>
                      <a:pt x="5791" y="692016"/>
                      <a:pt x="2906" y="687045"/>
                    </a:cubicBezTo>
                    <a:cubicBezTo>
                      <a:pt x="21" y="682074"/>
                      <a:pt x="0" y="675942"/>
                      <a:pt x="2852" y="670952"/>
                    </a:cubicBezTo>
                    <a:lnTo>
                      <a:pt x="381682" y="8000"/>
                    </a:lnTo>
                    <a:cubicBezTo>
                      <a:pt x="384509" y="3053"/>
                      <a:pt x="389769" y="0"/>
                      <a:pt x="395467" y="0"/>
                    </a:cubicBezTo>
                    <a:cubicBezTo>
                      <a:pt x="401165" y="0"/>
                      <a:pt x="406425" y="3053"/>
                      <a:pt x="409252" y="8000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-10800000">
              <a:off x="1460032" y="5009765"/>
              <a:ext cx="5573517" cy="4876827"/>
              <a:chOff x="0" y="0"/>
              <a:chExt cx="812800" cy="7112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29152" y="42992"/>
                <a:ext cx="754496" cy="668208"/>
              </a:xfrm>
              <a:custGeom>
                <a:avLst/>
                <a:gdLst/>
                <a:ahLst/>
                <a:cxnLst/>
                <a:rect l="l" t="t" r="r" b="b"/>
                <a:pathLst>
                  <a:path w="754496" h="668208">
                    <a:moveTo>
                      <a:pt x="414003" y="21330"/>
                    </a:moveTo>
                    <a:lnTo>
                      <a:pt x="746893" y="603886"/>
                    </a:lnTo>
                    <a:cubicBezTo>
                      <a:pt x="754496" y="617192"/>
                      <a:pt x="754441" y="633540"/>
                      <a:pt x="746749" y="646795"/>
                    </a:cubicBezTo>
                    <a:cubicBezTo>
                      <a:pt x="739057" y="660050"/>
                      <a:pt x="724890" y="668208"/>
                      <a:pt x="709565" y="668208"/>
                    </a:cubicBezTo>
                    <a:lnTo>
                      <a:pt x="44931" y="668208"/>
                    </a:lnTo>
                    <a:cubicBezTo>
                      <a:pt x="29606" y="668208"/>
                      <a:pt x="15439" y="660050"/>
                      <a:pt x="7747" y="646795"/>
                    </a:cubicBezTo>
                    <a:cubicBezTo>
                      <a:pt x="55" y="633540"/>
                      <a:pt x="0" y="617192"/>
                      <a:pt x="7603" y="603886"/>
                    </a:cubicBezTo>
                    <a:lnTo>
                      <a:pt x="340493" y="21330"/>
                    </a:lnTo>
                    <a:cubicBezTo>
                      <a:pt x="348030" y="8140"/>
                      <a:pt x="362056" y="0"/>
                      <a:pt x="377248" y="0"/>
                    </a:cubicBezTo>
                    <a:cubicBezTo>
                      <a:pt x="392440" y="0"/>
                      <a:pt x="406466" y="8140"/>
                      <a:pt x="414003" y="21330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883234" y="9537382"/>
              <a:ext cx="11725583" cy="10259885"/>
              <a:chOff x="0" y="0"/>
              <a:chExt cx="812800" cy="7112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3857" y="20435"/>
                <a:ext cx="785086" cy="690765"/>
              </a:xfrm>
              <a:custGeom>
                <a:avLst/>
                <a:gdLst/>
                <a:ahLst/>
                <a:cxnLst/>
                <a:rect l="l" t="t" r="r" b="b"/>
                <a:pathLst>
                  <a:path w="785086" h="690765">
                    <a:moveTo>
                      <a:pt x="410014" y="10139"/>
                    </a:moveTo>
                    <a:lnTo>
                      <a:pt x="781472" y="660191"/>
                    </a:lnTo>
                    <a:cubicBezTo>
                      <a:pt x="785086" y="666516"/>
                      <a:pt x="785060" y="674286"/>
                      <a:pt x="781404" y="680587"/>
                    </a:cubicBezTo>
                    <a:cubicBezTo>
                      <a:pt x="777748" y="686887"/>
                      <a:pt x="771014" y="690765"/>
                      <a:pt x="763729" y="690765"/>
                    </a:cubicBezTo>
                    <a:lnTo>
                      <a:pt x="21357" y="690765"/>
                    </a:lnTo>
                    <a:cubicBezTo>
                      <a:pt x="14072" y="690765"/>
                      <a:pt x="7338" y="686887"/>
                      <a:pt x="3682" y="680587"/>
                    </a:cubicBezTo>
                    <a:cubicBezTo>
                      <a:pt x="26" y="674286"/>
                      <a:pt x="0" y="666516"/>
                      <a:pt x="3614" y="660191"/>
                    </a:cubicBezTo>
                    <a:lnTo>
                      <a:pt x="375072" y="10139"/>
                    </a:lnTo>
                    <a:cubicBezTo>
                      <a:pt x="378655" y="3870"/>
                      <a:pt x="385322" y="0"/>
                      <a:pt x="392543" y="0"/>
                    </a:cubicBezTo>
                    <a:cubicBezTo>
                      <a:pt x="399764" y="0"/>
                      <a:pt x="406431" y="3870"/>
                      <a:pt x="410014" y="10139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786305" y="15708522"/>
              <a:ext cx="5180502" cy="4532939"/>
              <a:chOff x="0" y="0"/>
              <a:chExt cx="812800" cy="7112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31363" y="46254"/>
                <a:ext cx="750073" cy="664946"/>
              </a:xfrm>
              <a:custGeom>
                <a:avLst/>
                <a:gdLst/>
                <a:ahLst/>
                <a:cxnLst/>
                <a:rect l="l" t="t" r="r" b="b"/>
                <a:pathLst>
                  <a:path w="750073" h="664946">
                    <a:moveTo>
                      <a:pt x="414581" y="22948"/>
                    </a:moveTo>
                    <a:lnTo>
                      <a:pt x="741893" y="595744"/>
                    </a:lnTo>
                    <a:cubicBezTo>
                      <a:pt x="750074" y="610060"/>
                      <a:pt x="750015" y="627648"/>
                      <a:pt x="741739" y="641908"/>
                    </a:cubicBezTo>
                    <a:cubicBezTo>
                      <a:pt x="733463" y="656169"/>
                      <a:pt x="718222" y="664946"/>
                      <a:pt x="701734" y="664946"/>
                    </a:cubicBezTo>
                    <a:lnTo>
                      <a:pt x="48340" y="664946"/>
                    </a:lnTo>
                    <a:cubicBezTo>
                      <a:pt x="31852" y="664946"/>
                      <a:pt x="16611" y="656169"/>
                      <a:pt x="8335" y="641908"/>
                    </a:cubicBezTo>
                    <a:cubicBezTo>
                      <a:pt x="59" y="627648"/>
                      <a:pt x="0" y="610060"/>
                      <a:pt x="8181" y="595744"/>
                    </a:cubicBezTo>
                    <a:lnTo>
                      <a:pt x="335493" y="22948"/>
                    </a:lnTo>
                    <a:cubicBezTo>
                      <a:pt x="343602" y="8757"/>
                      <a:pt x="358693" y="0"/>
                      <a:pt x="375037" y="0"/>
                    </a:cubicBezTo>
                    <a:cubicBezTo>
                      <a:pt x="391381" y="0"/>
                      <a:pt x="406472" y="8757"/>
                      <a:pt x="414581" y="22948"/>
                    </a:cubicBezTo>
                    <a:close/>
                  </a:path>
                </a:pathLst>
              </a:custGeom>
              <a:solidFill>
                <a:srgbClr val="1D7363">
                  <a:alpha val="89804"/>
                </a:srgbClr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127000" y="263525"/>
                <a:ext cx="558800" cy="396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flipH="1">
              <a:off x="0" y="7224701"/>
              <a:ext cx="12158483" cy="11109814"/>
            </a:xfrm>
            <a:custGeom>
              <a:avLst/>
              <a:gdLst/>
              <a:ahLst/>
              <a:cxnLst/>
              <a:rect l="l" t="t" r="r" b="b"/>
              <a:pathLst>
                <a:path w="12158483" h="11109814">
                  <a:moveTo>
                    <a:pt x="12158483" y="0"/>
                  </a:moveTo>
                  <a:lnTo>
                    <a:pt x="0" y="0"/>
                  </a:lnTo>
                  <a:lnTo>
                    <a:pt x="0" y="11109814"/>
                  </a:lnTo>
                  <a:lnTo>
                    <a:pt x="12158483" y="11109814"/>
                  </a:lnTo>
                  <a:lnTo>
                    <a:pt x="12158483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18" name="Group 18"/>
            <p:cNvGrpSpPr/>
            <p:nvPr/>
          </p:nvGrpSpPr>
          <p:grpSpPr>
            <a:xfrm>
              <a:off x="196945" y="7448178"/>
              <a:ext cx="15360273" cy="10142204"/>
              <a:chOff x="0" y="0"/>
              <a:chExt cx="1057872" cy="6985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5162" y="0"/>
                <a:ext cx="1047548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1047548" h="698500">
                    <a:moveTo>
                      <a:pt x="1039191" y="372485"/>
                    </a:moveTo>
                    <a:lnTo>
                      <a:pt x="863028" y="675265"/>
                    </a:lnTo>
                    <a:cubicBezTo>
                      <a:pt x="854659" y="689650"/>
                      <a:pt x="839271" y="698500"/>
                      <a:pt x="822629" y="698500"/>
                    </a:cubicBezTo>
                    <a:lnTo>
                      <a:pt x="224919" y="698500"/>
                    </a:lnTo>
                    <a:cubicBezTo>
                      <a:pt x="208276" y="698500"/>
                      <a:pt x="192889" y="689650"/>
                      <a:pt x="184520" y="675265"/>
                    </a:cubicBezTo>
                    <a:lnTo>
                      <a:pt x="8356" y="372485"/>
                    </a:lnTo>
                    <a:cubicBezTo>
                      <a:pt x="0" y="358122"/>
                      <a:pt x="0" y="340378"/>
                      <a:pt x="8356" y="326015"/>
                    </a:cubicBezTo>
                    <a:lnTo>
                      <a:pt x="184520" y="23235"/>
                    </a:lnTo>
                    <a:cubicBezTo>
                      <a:pt x="192889" y="8850"/>
                      <a:pt x="208276" y="0"/>
                      <a:pt x="224919" y="0"/>
                    </a:cubicBezTo>
                    <a:lnTo>
                      <a:pt x="822629" y="0"/>
                    </a:lnTo>
                    <a:cubicBezTo>
                      <a:pt x="839271" y="0"/>
                      <a:pt x="854659" y="8850"/>
                      <a:pt x="863028" y="23235"/>
                    </a:cubicBezTo>
                    <a:lnTo>
                      <a:pt x="1039191" y="326015"/>
                    </a:lnTo>
                    <a:cubicBezTo>
                      <a:pt x="1047548" y="340378"/>
                      <a:pt x="1047548" y="358122"/>
                      <a:pt x="1039191" y="372485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114300" y="-66675"/>
                <a:ext cx="829272" cy="765175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06898" y="7800481"/>
              <a:ext cx="13125437" cy="9437598"/>
              <a:chOff x="0" y="0"/>
              <a:chExt cx="971446" cy="6985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4531" y="0"/>
                <a:ext cx="962385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962385" h="698500">
                    <a:moveTo>
                      <a:pt x="955050" y="369643"/>
                    </a:moveTo>
                    <a:lnTo>
                      <a:pt x="775580" y="678107"/>
                    </a:lnTo>
                    <a:cubicBezTo>
                      <a:pt x="768234" y="690733"/>
                      <a:pt x="754729" y="698500"/>
                      <a:pt x="740121" y="698500"/>
                    </a:cubicBezTo>
                    <a:lnTo>
                      <a:pt x="222263" y="698500"/>
                    </a:lnTo>
                    <a:cubicBezTo>
                      <a:pt x="207655" y="698500"/>
                      <a:pt x="194150" y="690733"/>
                      <a:pt x="186804" y="678107"/>
                    </a:cubicBezTo>
                    <a:lnTo>
                      <a:pt x="7334" y="369643"/>
                    </a:lnTo>
                    <a:cubicBezTo>
                      <a:pt x="0" y="357037"/>
                      <a:pt x="0" y="341463"/>
                      <a:pt x="7334" y="328857"/>
                    </a:cubicBezTo>
                    <a:lnTo>
                      <a:pt x="186804" y="20393"/>
                    </a:lnTo>
                    <a:cubicBezTo>
                      <a:pt x="194150" y="7767"/>
                      <a:pt x="207655" y="0"/>
                      <a:pt x="222263" y="0"/>
                    </a:cubicBezTo>
                    <a:lnTo>
                      <a:pt x="740121" y="0"/>
                    </a:lnTo>
                    <a:cubicBezTo>
                      <a:pt x="754729" y="0"/>
                      <a:pt x="768234" y="7767"/>
                      <a:pt x="775580" y="20393"/>
                    </a:cubicBezTo>
                    <a:lnTo>
                      <a:pt x="955050" y="328857"/>
                    </a:lnTo>
                    <a:cubicBezTo>
                      <a:pt x="962385" y="341463"/>
                      <a:pt x="962385" y="357037"/>
                      <a:pt x="955050" y="369643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129" t="-9419" r="129" b="-13788"/>
                </a:stretch>
              </a:blipFill>
              <a:ln w="209550" cap="rnd">
                <a:solidFill>
                  <a:srgbClr val="FFFFFF"/>
                </a:solidFill>
                <a:prstDash val="solid"/>
                <a:round/>
              </a:ln>
            </p:spPr>
          </p:sp>
        </p:grpSp>
        <p:sp>
          <p:nvSpPr>
            <p:cNvPr id="23" name="Freeform 23"/>
            <p:cNvSpPr/>
            <p:nvPr/>
          </p:nvSpPr>
          <p:spPr>
            <a:xfrm>
              <a:off x="10365083" y="5955712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1"/>
                  </a:lnTo>
                  <a:lnTo>
                    <a:pt x="0" y="109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7765709" y="5955712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1"/>
                  </a:lnTo>
                  <a:lnTo>
                    <a:pt x="0" y="109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11819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856701" y="18511844"/>
              <a:ext cx="1198690" cy="976932"/>
            </a:xfrm>
            <a:custGeom>
              <a:avLst/>
              <a:gdLst/>
              <a:ahLst/>
              <a:cxnLst/>
              <a:rect l="l" t="t" r="r" b="b"/>
              <a:pathLst>
                <a:path w="1198690" h="976932">
                  <a:moveTo>
                    <a:pt x="0" y="0"/>
                  </a:moveTo>
                  <a:lnTo>
                    <a:pt x="1198690" y="0"/>
                  </a:lnTo>
                  <a:lnTo>
                    <a:pt x="1198690" y="976932"/>
                  </a:lnTo>
                  <a:lnTo>
                    <a:pt x="0" y="9769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606898" y="578514"/>
              <a:ext cx="2656332" cy="5486400"/>
            </a:xfrm>
            <a:custGeom>
              <a:avLst/>
              <a:gdLst/>
              <a:ahLst/>
              <a:cxnLst/>
              <a:rect l="l" t="t" r="r" b="b"/>
              <a:pathLst>
                <a:path w="2656332" h="5486400">
                  <a:moveTo>
                    <a:pt x="0" y="0"/>
                  </a:moveTo>
                  <a:lnTo>
                    <a:pt x="2656332" y="0"/>
                  </a:lnTo>
                  <a:lnTo>
                    <a:pt x="2656332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12">
              <a:alphaModFix amt="5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4332" y="3667480"/>
            <a:ext cx="1396791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4223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7303502" y="2030933"/>
            <a:ext cx="2240719" cy="774685"/>
            <a:chOff x="0" y="0"/>
            <a:chExt cx="590148" cy="2040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545991" y="-1062296"/>
            <a:ext cx="9394899" cy="2894494"/>
            <a:chOff x="0" y="0"/>
            <a:chExt cx="1455516" cy="4484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55516" cy="448433"/>
            </a:xfrm>
            <a:custGeom>
              <a:avLst/>
              <a:gdLst/>
              <a:ahLst/>
              <a:cxnLst/>
              <a:rect l="l" t="t" r="r" b="b"/>
              <a:pathLst>
                <a:path w="1455516" h="448433">
                  <a:moveTo>
                    <a:pt x="0" y="0"/>
                  </a:moveTo>
                  <a:lnTo>
                    <a:pt x="1455516" y="0"/>
                  </a:lnTo>
                  <a:lnTo>
                    <a:pt x="1455516" y="448433"/>
                  </a:lnTo>
                  <a:lnTo>
                    <a:pt x="0" y="448433"/>
                  </a:lnTo>
                  <a:close/>
                </a:path>
              </a:pathLst>
            </a:custGeom>
            <a:blipFill>
              <a:blip r:embed="rId6"/>
              <a:stretch>
                <a:fillRect t="-92588" r="-5131" b="-34758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5715923" y="-1766632"/>
            <a:ext cx="9272041" cy="3541681"/>
            <a:chOff x="0" y="0"/>
            <a:chExt cx="930920" cy="3555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2280249" y="-591521"/>
            <a:ext cx="4612179" cy="2445178"/>
            <a:chOff x="0" y="0"/>
            <a:chExt cx="812800" cy="430911"/>
          </a:xfrm>
        </p:grpSpPr>
        <p:sp>
          <p:nvSpPr>
            <p:cNvPr id="15" name="Freeform 15"/>
            <p:cNvSpPr/>
            <p:nvPr/>
          </p:nvSpPr>
          <p:spPr>
            <a:xfrm>
              <a:off x="26972" y="21727"/>
              <a:ext cx="758856" cy="409184"/>
            </a:xfrm>
            <a:custGeom>
              <a:avLst/>
              <a:gdLst/>
              <a:ahLst/>
              <a:cxnLst/>
              <a:rect l="l" t="t" r="r" b="b"/>
              <a:pathLst>
                <a:path w="758856" h="409184">
                  <a:moveTo>
                    <a:pt x="413979" y="14908"/>
                  </a:moveTo>
                  <a:lnTo>
                    <a:pt x="751277" y="372550"/>
                  </a:lnTo>
                  <a:cubicBezTo>
                    <a:pt x="757227" y="378859"/>
                    <a:pt x="758856" y="388102"/>
                    <a:pt x="755420" y="396065"/>
                  </a:cubicBezTo>
                  <a:cubicBezTo>
                    <a:pt x="751985" y="404027"/>
                    <a:pt x="744143" y="409184"/>
                    <a:pt x="735471" y="409184"/>
                  </a:cubicBezTo>
                  <a:lnTo>
                    <a:pt x="23385" y="409184"/>
                  </a:lnTo>
                  <a:cubicBezTo>
                    <a:pt x="14713" y="409184"/>
                    <a:pt x="6871" y="404027"/>
                    <a:pt x="3436" y="396065"/>
                  </a:cubicBezTo>
                  <a:cubicBezTo>
                    <a:pt x="0" y="388102"/>
                    <a:pt x="1629" y="378859"/>
                    <a:pt x="7579" y="372550"/>
                  </a:cubicBezTo>
                  <a:lnTo>
                    <a:pt x="344877" y="14908"/>
                  </a:lnTo>
                  <a:cubicBezTo>
                    <a:pt x="353850" y="5393"/>
                    <a:pt x="366350" y="0"/>
                    <a:pt x="379428" y="0"/>
                  </a:cubicBezTo>
                  <a:cubicBezTo>
                    <a:pt x="392506" y="0"/>
                    <a:pt x="405006" y="5393"/>
                    <a:pt x="413979" y="14908"/>
                  </a:cubicBezTo>
                  <a:close/>
                </a:path>
              </a:pathLst>
            </a:custGeom>
            <a:solidFill>
              <a:srgbClr val="23403D">
                <a:alpha val="8980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127000" y="133391"/>
              <a:ext cx="558800" cy="2667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151459" y="-429546"/>
            <a:ext cx="17464900" cy="2283202"/>
            <a:chOff x="0" y="0"/>
            <a:chExt cx="1753489" cy="229235"/>
          </a:xfrm>
        </p:grpSpPr>
        <p:sp>
          <p:nvSpPr>
            <p:cNvPr id="18" name="Freeform 18"/>
            <p:cNvSpPr/>
            <p:nvPr/>
          </p:nvSpPr>
          <p:spPr>
            <a:xfrm>
              <a:off x="6876" y="0"/>
              <a:ext cx="1739736" cy="229235"/>
            </a:xfrm>
            <a:custGeom>
              <a:avLst/>
              <a:gdLst/>
              <a:ahLst/>
              <a:cxnLst/>
              <a:rect l="l" t="t" r="r" b="b"/>
              <a:pathLst>
                <a:path w="1739736" h="229235">
                  <a:moveTo>
                    <a:pt x="1530115" y="0"/>
                  </a:moveTo>
                  <a:lnTo>
                    <a:pt x="6423" y="0"/>
                  </a:lnTo>
                  <a:cubicBezTo>
                    <a:pt x="4068" y="0"/>
                    <a:pt x="1932" y="1381"/>
                    <a:pt x="966" y="3528"/>
                  </a:cubicBezTo>
                  <a:cubicBezTo>
                    <a:pt x="0" y="5675"/>
                    <a:pt x="384" y="8190"/>
                    <a:pt x="1945" y="9952"/>
                  </a:cubicBezTo>
                  <a:lnTo>
                    <a:pt x="187503" y="219284"/>
                  </a:lnTo>
                  <a:cubicBezTo>
                    <a:pt x="193113" y="225613"/>
                    <a:pt x="201165" y="229235"/>
                    <a:pt x="209623" y="229235"/>
                  </a:cubicBezTo>
                  <a:lnTo>
                    <a:pt x="1733314" y="229235"/>
                  </a:lnTo>
                  <a:cubicBezTo>
                    <a:pt x="1735669" y="229235"/>
                    <a:pt x="1737805" y="227854"/>
                    <a:pt x="1738771" y="225707"/>
                  </a:cubicBezTo>
                  <a:cubicBezTo>
                    <a:pt x="1739737" y="223560"/>
                    <a:pt x="1739354" y="221046"/>
                    <a:pt x="1737792" y="219284"/>
                  </a:cubicBezTo>
                  <a:lnTo>
                    <a:pt x="1552234" y="9952"/>
                  </a:lnTo>
                  <a:cubicBezTo>
                    <a:pt x="1546624" y="3623"/>
                    <a:pt x="1538572" y="0"/>
                    <a:pt x="1530115" y="0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101600" y="-66675"/>
              <a:ext cx="1550289" cy="2959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50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412155" y="2862535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069280" y="2862535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412155" y="3812341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069280" y="3812341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412155" y="4762147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20"/>
                </a:lnTo>
                <a:lnTo>
                  <a:pt x="0" y="661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5069280" y="4762147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20"/>
                </a:lnTo>
                <a:lnTo>
                  <a:pt x="0" y="661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412155" y="5711954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069280" y="5711954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2412155" y="6661760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20"/>
                </a:lnTo>
                <a:lnTo>
                  <a:pt x="0" y="661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5069280" y="6661760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20"/>
                </a:lnTo>
                <a:lnTo>
                  <a:pt x="0" y="6610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2412155" y="7607737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2710376" y="3064084"/>
            <a:ext cx="2365047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ธาตุพนม</a:t>
            </a:r>
          </a:p>
        </p:txBody>
      </p:sp>
      <p:sp>
        <p:nvSpPr>
          <p:cNvPr id="34" name="Freeform 34"/>
          <p:cNvSpPr/>
          <p:nvPr/>
        </p:nvSpPr>
        <p:spPr>
          <a:xfrm>
            <a:off x="12412155" y="8511108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5069280" y="8511108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6482584" y="4047008"/>
            <a:ext cx="5034841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เทศบาลตำบลฝั่งแดง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43334" y="5822097"/>
            <a:ext cx="2972589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ศรีสงคราม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74063" y="5837985"/>
            <a:ext cx="5034841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เทศบาลตำบลศรีสงคราม</a:t>
            </a:r>
          </a:p>
        </p:txBody>
      </p:sp>
      <p:sp>
        <p:nvSpPr>
          <p:cNvPr id="39" name="AutoShape 39"/>
          <p:cNvSpPr/>
          <p:nvPr/>
        </p:nvSpPr>
        <p:spPr>
          <a:xfrm flipV="1">
            <a:off x="2764332" y="4587893"/>
            <a:ext cx="13907327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AutoShape 40"/>
          <p:cNvSpPr/>
          <p:nvPr/>
        </p:nvSpPr>
        <p:spPr>
          <a:xfrm>
            <a:off x="2764332" y="5508306"/>
            <a:ext cx="1396791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1" name="AutoShape 41"/>
          <p:cNvSpPr/>
          <p:nvPr/>
        </p:nvSpPr>
        <p:spPr>
          <a:xfrm>
            <a:off x="2764332" y="6428719"/>
            <a:ext cx="13907327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AutoShape 42"/>
          <p:cNvSpPr/>
          <p:nvPr/>
        </p:nvSpPr>
        <p:spPr>
          <a:xfrm flipV="1">
            <a:off x="2618793" y="7374577"/>
            <a:ext cx="14052866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3" name="AutoShape 43"/>
          <p:cNvSpPr/>
          <p:nvPr/>
        </p:nvSpPr>
        <p:spPr>
          <a:xfrm>
            <a:off x="2764332" y="8408853"/>
            <a:ext cx="13907327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4" name="AutoShape 44"/>
          <p:cNvSpPr/>
          <p:nvPr/>
        </p:nvSpPr>
        <p:spPr>
          <a:xfrm flipH="1" flipV="1">
            <a:off x="11529902" y="3031828"/>
            <a:ext cx="0" cy="6940847"/>
          </a:xfrm>
          <a:prstGeom prst="line">
            <a:avLst/>
          </a:prstGeom>
          <a:ln w="47625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5" name="AutoShape 45"/>
          <p:cNvSpPr/>
          <p:nvPr/>
        </p:nvSpPr>
        <p:spPr>
          <a:xfrm flipH="1" flipV="1">
            <a:off x="14146523" y="3053474"/>
            <a:ext cx="0" cy="6912689"/>
          </a:xfrm>
          <a:prstGeom prst="line">
            <a:avLst/>
          </a:prstGeom>
          <a:ln w="47625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6" name="AutoShape 46"/>
          <p:cNvSpPr/>
          <p:nvPr/>
        </p:nvSpPr>
        <p:spPr>
          <a:xfrm flipV="1">
            <a:off x="5873011" y="3030527"/>
            <a:ext cx="0" cy="6942148"/>
          </a:xfrm>
          <a:prstGeom prst="line">
            <a:avLst/>
          </a:prstGeom>
          <a:ln w="47625" cap="flat">
            <a:solidFill>
              <a:srgbClr val="23403D">
                <a:alpha val="49804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47" name="Group 47"/>
          <p:cNvGrpSpPr/>
          <p:nvPr/>
        </p:nvGrpSpPr>
        <p:grpSpPr>
          <a:xfrm>
            <a:off x="2345619" y="1994123"/>
            <a:ext cx="2240719" cy="774685"/>
            <a:chOff x="0" y="0"/>
            <a:chExt cx="590148" cy="20403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90148" cy="204032"/>
            </a:xfrm>
            <a:custGeom>
              <a:avLst/>
              <a:gdLst/>
              <a:ahLst/>
              <a:cxnLst/>
              <a:rect l="l" t="t" r="r" b="b"/>
              <a:pathLst>
                <a:path w="590148" h="204032">
                  <a:moveTo>
                    <a:pt x="102016" y="0"/>
                  </a:moveTo>
                  <a:lnTo>
                    <a:pt x="488132" y="0"/>
                  </a:lnTo>
                  <a:cubicBezTo>
                    <a:pt x="544474" y="0"/>
                    <a:pt x="590148" y="45674"/>
                    <a:pt x="590148" y="102016"/>
                  </a:cubicBezTo>
                  <a:lnTo>
                    <a:pt x="590148" y="102016"/>
                  </a:lnTo>
                  <a:cubicBezTo>
                    <a:pt x="590148" y="129073"/>
                    <a:pt x="579400" y="155021"/>
                    <a:pt x="560268" y="174153"/>
                  </a:cubicBezTo>
                  <a:cubicBezTo>
                    <a:pt x="541137" y="193284"/>
                    <a:pt x="515189" y="204032"/>
                    <a:pt x="488132" y="204032"/>
                  </a:cubicBezTo>
                  <a:lnTo>
                    <a:pt x="102016" y="204032"/>
                  </a:lnTo>
                  <a:cubicBezTo>
                    <a:pt x="74960" y="204032"/>
                    <a:pt x="49012" y="193284"/>
                    <a:pt x="29880" y="174153"/>
                  </a:cubicBezTo>
                  <a:cubicBezTo>
                    <a:pt x="10748" y="155021"/>
                    <a:pt x="0" y="129073"/>
                    <a:pt x="0" y="102016"/>
                  </a:cubicBezTo>
                  <a:lnTo>
                    <a:pt x="0" y="102016"/>
                  </a:lnTo>
                  <a:cubicBezTo>
                    <a:pt x="0" y="74960"/>
                    <a:pt x="10748" y="49012"/>
                    <a:pt x="29880" y="29880"/>
                  </a:cubicBezTo>
                  <a:cubicBezTo>
                    <a:pt x="49012" y="10748"/>
                    <a:pt x="74960" y="0"/>
                    <a:pt x="102016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66675"/>
              <a:ext cx="590148" cy="270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6503582" y="3097202"/>
            <a:ext cx="4396066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เทศบาลตำบลน้ำก่ำ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414513" y="3120149"/>
            <a:ext cx="522088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6508699" y="4915318"/>
            <a:ext cx="4396066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เทศบาลตำบลนาหนาด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394913" y="4918823"/>
            <a:ext cx="644529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17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6494902" y="6744323"/>
            <a:ext cx="4396066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เทศบาลตำบลสามผง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94913" y="6919936"/>
            <a:ext cx="485352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19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6548380" y="7704255"/>
            <a:ext cx="4396066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เทศบาลตำบลบ้านข่า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14513" y="7854333"/>
            <a:ext cx="644529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20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474063" y="8638110"/>
            <a:ext cx="4759176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เทศบาลตำบลนาคำ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72894" y="8721066"/>
            <a:ext cx="605327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21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030510" y="382915"/>
            <a:ext cx="10642867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รายชื่อเทศบาลที่ครบวาระ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2466339" y="2160778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461214" y="2114184"/>
            <a:ext cx="1925297" cy="51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1"/>
              </a:lnSpc>
            </a:pPr>
            <a:r>
              <a:rPr lang="en-US" sz="397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</a:t>
            </a:r>
          </a:p>
        </p:txBody>
      </p:sp>
      <p:grpSp>
        <p:nvGrpSpPr>
          <p:cNvPr id="63" name="Group 63"/>
          <p:cNvGrpSpPr/>
          <p:nvPr/>
        </p:nvGrpSpPr>
        <p:grpSpPr>
          <a:xfrm>
            <a:off x="11622305" y="1948733"/>
            <a:ext cx="2240719" cy="774685"/>
            <a:chOff x="0" y="0"/>
            <a:chExt cx="2987626" cy="1032914"/>
          </a:xfrm>
        </p:grpSpPr>
        <p:grpSp>
          <p:nvGrpSpPr>
            <p:cNvPr id="64" name="Group 64"/>
            <p:cNvGrpSpPr/>
            <p:nvPr/>
          </p:nvGrpSpPr>
          <p:grpSpPr>
            <a:xfrm>
              <a:off x="0" y="0"/>
              <a:ext cx="2987626" cy="1032914"/>
              <a:chOff x="0" y="0"/>
              <a:chExt cx="590148" cy="204032"/>
            </a:xfrm>
          </p:grpSpPr>
          <p:sp>
            <p:nvSpPr>
              <p:cNvPr id="65" name="Freeform 65"/>
              <p:cNvSpPr/>
              <p:nvPr/>
            </p:nvSpPr>
            <p:spPr>
              <a:xfrm>
                <a:off x="0" y="0"/>
                <a:ext cx="590148" cy="204032"/>
              </a:xfrm>
              <a:custGeom>
                <a:avLst/>
                <a:gdLst/>
                <a:ahLst/>
                <a:cxnLst/>
                <a:rect l="l" t="t" r="r" b="b"/>
                <a:pathLst>
                  <a:path w="590148" h="204032">
                    <a:moveTo>
                      <a:pt x="102016" y="0"/>
                    </a:moveTo>
                    <a:lnTo>
                      <a:pt x="488132" y="0"/>
                    </a:lnTo>
                    <a:cubicBezTo>
                      <a:pt x="544474" y="0"/>
                      <a:pt x="590148" y="45674"/>
                      <a:pt x="590148" y="102016"/>
                    </a:cubicBezTo>
                    <a:lnTo>
                      <a:pt x="590148" y="102016"/>
                    </a:lnTo>
                    <a:cubicBezTo>
                      <a:pt x="590148" y="129073"/>
                      <a:pt x="579400" y="155021"/>
                      <a:pt x="560268" y="174153"/>
                    </a:cubicBezTo>
                    <a:cubicBezTo>
                      <a:pt x="541137" y="193284"/>
                      <a:pt x="515189" y="204032"/>
                      <a:pt x="488132" y="204032"/>
                    </a:cubicBezTo>
                    <a:lnTo>
                      <a:pt x="102016" y="204032"/>
                    </a:lnTo>
                    <a:cubicBezTo>
                      <a:pt x="74960" y="204032"/>
                      <a:pt x="49012" y="193284"/>
                      <a:pt x="29880" y="174153"/>
                    </a:cubicBezTo>
                    <a:cubicBezTo>
                      <a:pt x="10748" y="155021"/>
                      <a:pt x="0" y="129073"/>
                      <a:pt x="0" y="102016"/>
                    </a:cubicBezTo>
                    <a:lnTo>
                      <a:pt x="0" y="102016"/>
                    </a:lnTo>
                    <a:cubicBezTo>
                      <a:pt x="0" y="74960"/>
                      <a:pt x="10748" y="49012"/>
                      <a:pt x="29880" y="29880"/>
                    </a:cubicBezTo>
                    <a:cubicBezTo>
                      <a:pt x="49012" y="10748"/>
                      <a:pt x="74960" y="0"/>
                      <a:pt x="102016" y="0"/>
                    </a:cubicBez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66" name="TextBox 66"/>
              <p:cNvSpPr txBox="1"/>
              <p:nvPr/>
            </p:nvSpPr>
            <p:spPr>
              <a:xfrm>
                <a:off x="0" y="-66675"/>
                <a:ext cx="590148" cy="2707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67" name="TextBox 67"/>
            <p:cNvSpPr txBox="1"/>
            <p:nvPr/>
          </p:nvSpPr>
          <p:spPr>
            <a:xfrm>
              <a:off x="210282" y="136720"/>
              <a:ext cx="2567062" cy="718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1"/>
                </a:lnSpc>
              </a:pPr>
              <a:r>
                <a:rPr lang="en-US" sz="3971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สมาชิก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4279430" y="1983074"/>
            <a:ext cx="2240719" cy="774685"/>
            <a:chOff x="0" y="0"/>
            <a:chExt cx="2987626" cy="1032914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2987626" cy="1032914"/>
              <a:chOff x="0" y="0"/>
              <a:chExt cx="590148" cy="204032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590148" cy="204032"/>
              </a:xfrm>
              <a:custGeom>
                <a:avLst/>
                <a:gdLst/>
                <a:ahLst/>
                <a:cxnLst/>
                <a:rect l="l" t="t" r="r" b="b"/>
                <a:pathLst>
                  <a:path w="590148" h="204032">
                    <a:moveTo>
                      <a:pt x="102016" y="0"/>
                    </a:moveTo>
                    <a:lnTo>
                      <a:pt x="488132" y="0"/>
                    </a:lnTo>
                    <a:cubicBezTo>
                      <a:pt x="544474" y="0"/>
                      <a:pt x="590148" y="45674"/>
                      <a:pt x="590148" y="102016"/>
                    </a:cubicBezTo>
                    <a:lnTo>
                      <a:pt x="590148" y="102016"/>
                    </a:lnTo>
                    <a:cubicBezTo>
                      <a:pt x="590148" y="129073"/>
                      <a:pt x="579400" y="155021"/>
                      <a:pt x="560268" y="174153"/>
                    </a:cubicBezTo>
                    <a:cubicBezTo>
                      <a:pt x="541137" y="193284"/>
                      <a:pt x="515189" y="204032"/>
                      <a:pt x="488132" y="204032"/>
                    </a:cubicBezTo>
                    <a:lnTo>
                      <a:pt x="102016" y="204032"/>
                    </a:lnTo>
                    <a:cubicBezTo>
                      <a:pt x="74960" y="204032"/>
                      <a:pt x="49012" y="193284"/>
                      <a:pt x="29880" y="174153"/>
                    </a:cubicBezTo>
                    <a:cubicBezTo>
                      <a:pt x="10748" y="155021"/>
                      <a:pt x="0" y="129073"/>
                      <a:pt x="0" y="102016"/>
                    </a:cubicBezTo>
                    <a:lnTo>
                      <a:pt x="0" y="102016"/>
                    </a:lnTo>
                    <a:cubicBezTo>
                      <a:pt x="0" y="74960"/>
                      <a:pt x="10748" y="49012"/>
                      <a:pt x="29880" y="29880"/>
                    </a:cubicBezTo>
                    <a:cubicBezTo>
                      <a:pt x="49012" y="10748"/>
                      <a:pt x="74960" y="0"/>
                      <a:pt x="102016" y="0"/>
                    </a:cubicBezTo>
                    <a:close/>
                  </a:path>
                </a:pathLst>
              </a:custGeom>
              <a:solidFill>
                <a:srgbClr val="E9E9E9"/>
              </a:solidFill>
            </p:spPr>
          </p:sp>
          <p:sp>
            <p:nvSpPr>
              <p:cNvPr id="71" name="TextBox 71"/>
              <p:cNvSpPr txBox="1"/>
              <p:nvPr/>
            </p:nvSpPr>
            <p:spPr>
              <a:xfrm>
                <a:off x="0" y="-66675"/>
                <a:ext cx="590148" cy="2707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158406" y="136720"/>
              <a:ext cx="2567062" cy="718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1"/>
                </a:lnSpc>
              </a:pPr>
              <a:r>
                <a:rPr lang="en-US" sz="3971" b="1">
                  <a:solidFill>
                    <a:srgbClr val="23403D"/>
                  </a:solidFill>
                  <a:latin typeface="TT Norms Bold"/>
                  <a:ea typeface="TT Norms Bold"/>
                  <a:cs typeface="TT Norms Bold"/>
                  <a:sym typeface="TT Norms Bold"/>
                </a:rPr>
                <a:t>นายก</a:t>
              </a:r>
            </a:p>
          </p:txBody>
        </p:sp>
      </p:grpSp>
      <p:sp>
        <p:nvSpPr>
          <p:cNvPr id="73" name="TextBox 73"/>
          <p:cNvSpPr txBox="1"/>
          <p:nvPr/>
        </p:nvSpPr>
        <p:spPr>
          <a:xfrm>
            <a:off x="1414513" y="4054016"/>
            <a:ext cx="522088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16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434114" y="5953629"/>
            <a:ext cx="502487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18</a:t>
            </a:r>
          </a:p>
        </p:txBody>
      </p:sp>
      <p:sp>
        <p:nvSpPr>
          <p:cNvPr id="75" name="Freeform 75"/>
          <p:cNvSpPr/>
          <p:nvPr/>
        </p:nvSpPr>
        <p:spPr>
          <a:xfrm>
            <a:off x="16671659" y="175486"/>
            <a:ext cx="1568518" cy="1391703"/>
          </a:xfrm>
          <a:custGeom>
            <a:avLst/>
            <a:gdLst/>
            <a:ahLst/>
            <a:cxnLst/>
            <a:rect l="l" t="t" r="r" b="b"/>
            <a:pathLst>
              <a:path w="1568518" h="1391703">
                <a:moveTo>
                  <a:pt x="0" y="0"/>
                </a:moveTo>
                <a:lnTo>
                  <a:pt x="1568518" y="0"/>
                </a:lnTo>
                <a:lnTo>
                  <a:pt x="1568518" y="1391704"/>
                </a:lnTo>
                <a:lnTo>
                  <a:pt x="0" y="13917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0819" b="-10819"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5069280" y="7607737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7" name="AutoShape 77"/>
          <p:cNvSpPr/>
          <p:nvPr/>
        </p:nvSpPr>
        <p:spPr>
          <a:xfrm>
            <a:off x="2743334" y="9267825"/>
            <a:ext cx="13907327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78" name="Freeform 78"/>
          <p:cNvSpPr/>
          <p:nvPr/>
        </p:nvSpPr>
        <p:spPr>
          <a:xfrm>
            <a:off x="12412155" y="9276902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9" name="Freeform 79"/>
          <p:cNvSpPr/>
          <p:nvPr/>
        </p:nvSpPr>
        <p:spPr>
          <a:xfrm>
            <a:off x="15069280" y="9286427"/>
            <a:ext cx="661019" cy="661019"/>
          </a:xfrm>
          <a:custGeom>
            <a:avLst/>
            <a:gdLst/>
            <a:ahLst/>
            <a:cxnLst/>
            <a:rect l="l" t="t" r="r" b="b"/>
            <a:pathLst>
              <a:path w="661019" h="661019">
                <a:moveTo>
                  <a:pt x="0" y="0"/>
                </a:moveTo>
                <a:lnTo>
                  <a:pt x="661019" y="0"/>
                </a:lnTo>
                <a:lnTo>
                  <a:pt x="661019" y="661019"/>
                </a:lnTo>
                <a:lnTo>
                  <a:pt x="0" y="661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0" name="TextBox 80"/>
          <p:cNvSpPr txBox="1"/>
          <p:nvPr/>
        </p:nvSpPr>
        <p:spPr>
          <a:xfrm>
            <a:off x="6425662" y="9495976"/>
            <a:ext cx="4759176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เทศบาลตำบลหาดแพง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377192" y="9499480"/>
            <a:ext cx="605327" cy="46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22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2764332" y="3939343"/>
            <a:ext cx="2365047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ธาตุพนม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2818288" y="4814602"/>
            <a:ext cx="2365047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ธาตุพนม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2743334" y="6728435"/>
            <a:ext cx="2972589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ศรีสงคราม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2743334" y="7634774"/>
            <a:ext cx="2972589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ศรีสงคราม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2764332" y="8698437"/>
            <a:ext cx="2972589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ศรีสงคราม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2710376" y="9421505"/>
            <a:ext cx="2972589" cy="473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53"/>
              </a:lnSpc>
            </a:pPr>
            <a:r>
              <a:rPr lang="en-US" sz="3553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ศรีสงคราม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35451" y="1774266"/>
            <a:ext cx="11050038" cy="7971785"/>
            <a:chOff x="0" y="0"/>
            <a:chExt cx="672705" cy="4853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2705" cy="485307"/>
            </a:xfrm>
            <a:custGeom>
              <a:avLst/>
              <a:gdLst/>
              <a:ahLst/>
              <a:cxnLst/>
              <a:rect l="l" t="t" r="r" b="b"/>
              <a:pathLst>
                <a:path w="672705" h="485307">
                  <a:moveTo>
                    <a:pt x="153449" y="0"/>
                  </a:moveTo>
                  <a:lnTo>
                    <a:pt x="519257" y="0"/>
                  </a:lnTo>
                  <a:cubicBezTo>
                    <a:pt x="604004" y="0"/>
                    <a:pt x="672705" y="68701"/>
                    <a:pt x="672705" y="153449"/>
                  </a:cubicBezTo>
                  <a:lnTo>
                    <a:pt x="672705" y="331859"/>
                  </a:lnTo>
                  <a:cubicBezTo>
                    <a:pt x="672705" y="416606"/>
                    <a:pt x="604004" y="485307"/>
                    <a:pt x="519257" y="485307"/>
                  </a:cubicBezTo>
                  <a:lnTo>
                    <a:pt x="153449" y="485307"/>
                  </a:lnTo>
                  <a:cubicBezTo>
                    <a:pt x="68701" y="485307"/>
                    <a:pt x="0" y="416606"/>
                    <a:pt x="0" y="331859"/>
                  </a:cubicBezTo>
                  <a:lnTo>
                    <a:pt x="0" y="153449"/>
                  </a:lnTo>
                  <a:cubicBezTo>
                    <a:pt x="0" y="68701"/>
                    <a:pt x="68701" y="0"/>
                    <a:pt x="15344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672705" cy="551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745868" y="1774266"/>
            <a:ext cx="11328895" cy="7971785"/>
            <a:chOff x="0" y="0"/>
            <a:chExt cx="689681" cy="4853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9681" cy="485307"/>
            </a:xfrm>
            <a:custGeom>
              <a:avLst/>
              <a:gdLst/>
              <a:ahLst/>
              <a:cxnLst/>
              <a:rect l="l" t="t" r="r" b="b"/>
              <a:pathLst>
                <a:path w="689681" h="485307">
                  <a:moveTo>
                    <a:pt x="149671" y="0"/>
                  </a:moveTo>
                  <a:lnTo>
                    <a:pt x="540010" y="0"/>
                  </a:lnTo>
                  <a:cubicBezTo>
                    <a:pt x="622671" y="0"/>
                    <a:pt x="689681" y="67010"/>
                    <a:pt x="689681" y="149671"/>
                  </a:cubicBezTo>
                  <a:lnTo>
                    <a:pt x="689681" y="335636"/>
                  </a:lnTo>
                  <a:cubicBezTo>
                    <a:pt x="689681" y="418297"/>
                    <a:pt x="622671" y="485307"/>
                    <a:pt x="540010" y="485307"/>
                  </a:cubicBezTo>
                  <a:lnTo>
                    <a:pt x="149671" y="485307"/>
                  </a:lnTo>
                  <a:cubicBezTo>
                    <a:pt x="67010" y="485307"/>
                    <a:pt x="0" y="418297"/>
                    <a:pt x="0" y="335636"/>
                  </a:cubicBezTo>
                  <a:lnTo>
                    <a:pt x="0" y="149671"/>
                  </a:lnTo>
                  <a:cubicBezTo>
                    <a:pt x="0" y="67010"/>
                    <a:pt x="67010" y="0"/>
                    <a:pt x="14967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689681" cy="551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599836" y="-2605982"/>
            <a:ext cx="4839099" cy="5060885"/>
            <a:chOff x="0" y="0"/>
            <a:chExt cx="6452131" cy="6747847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452131" cy="6747847"/>
              <a:chOff x="0" y="0"/>
              <a:chExt cx="759608" cy="79442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6816" y="0"/>
                <a:ext cx="745976" cy="794422"/>
              </a:xfrm>
              <a:custGeom>
                <a:avLst/>
                <a:gdLst/>
                <a:ahLst/>
                <a:cxnLst/>
                <a:rect l="l" t="t" r="r" b="b"/>
                <a:pathLst>
                  <a:path w="745976" h="794422">
                    <a:moveTo>
                      <a:pt x="734471" y="433025"/>
                    </a:moveTo>
                    <a:lnTo>
                      <a:pt x="567913" y="758608"/>
                    </a:lnTo>
                    <a:cubicBezTo>
                      <a:pt x="556667" y="780591"/>
                      <a:pt x="534056" y="794422"/>
                      <a:pt x="509364" y="794422"/>
                    </a:cubicBezTo>
                    <a:lnTo>
                      <a:pt x="236612" y="794422"/>
                    </a:lnTo>
                    <a:cubicBezTo>
                      <a:pt x="211920" y="794422"/>
                      <a:pt x="189308" y="780591"/>
                      <a:pt x="178063" y="758608"/>
                    </a:cubicBezTo>
                    <a:lnTo>
                      <a:pt x="11505" y="433025"/>
                    </a:lnTo>
                    <a:cubicBezTo>
                      <a:pt x="0" y="410535"/>
                      <a:pt x="0" y="383887"/>
                      <a:pt x="11505" y="361397"/>
                    </a:cubicBezTo>
                    <a:lnTo>
                      <a:pt x="178063" y="35814"/>
                    </a:lnTo>
                    <a:cubicBezTo>
                      <a:pt x="189308" y="13831"/>
                      <a:pt x="211920" y="0"/>
                      <a:pt x="236612" y="0"/>
                    </a:cubicBezTo>
                    <a:lnTo>
                      <a:pt x="509364" y="0"/>
                    </a:lnTo>
                    <a:cubicBezTo>
                      <a:pt x="534056" y="0"/>
                      <a:pt x="556667" y="13831"/>
                      <a:pt x="567913" y="35814"/>
                    </a:cubicBezTo>
                    <a:lnTo>
                      <a:pt x="734471" y="361397"/>
                    </a:lnTo>
                    <a:cubicBezTo>
                      <a:pt x="745976" y="383887"/>
                      <a:pt x="745976" y="410535"/>
                      <a:pt x="734471" y="433025"/>
                    </a:cubicBezTo>
                    <a:close/>
                  </a:path>
                </a:pathLst>
              </a:custGeom>
              <a:solidFill>
                <a:srgbClr val="23403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114300" y="-66675"/>
                <a:ext cx="531008" cy="861097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46063" y="276425"/>
              <a:ext cx="5307101" cy="6194997"/>
              <a:chOff x="0" y="0"/>
              <a:chExt cx="680562" cy="79442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1049" y="0"/>
                <a:ext cx="658464" cy="794422"/>
              </a:xfrm>
              <a:custGeom>
                <a:avLst/>
                <a:gdLst/>
                <a:ahLst/>
                <a:cxnLst/>
                <a:rect l="l" t="t" r="r" b="b"/>
                <a:pathLst>
                  <a:path w="658464" h="794422">
                    <a:moveTo>
                      <a:pt x="639814" y="455265"/>
                    </a:moveTo>
                    <a:lnTo>
                      <a:pt x="496012" y="736368"/>
                    </a:lnTo>
                    <a:cubicBezTo>
                      <a:pt x="477782" y="772002"/>
                      <a:pt x="441129" y="794422"/>
                      <a:pt x="401103" y="794422"/>
                    </a:cubicBezTo>
                    <a:lnTo>
                      <a:pt x="257361" y="794422"/>
                    </a:lnTo>
                    <a:cubicBezTo>
                      <a:pt x="217335" y="794422"/>
                      <a:pt x="180681" y="772002"/>
                      <a:pt x="162452" y="736368"/>
                    </a:cubicBezTo>
                    <a:lnTo>
                      <a:pt x="18650" y="455265"/>
                    </a:lnTo>
                    <a:cubicBezTo>
                      <a:pt x="0" y="418809"/>
                      <a:pt x="0" y="375613"/>
                      <a:pt x="18650" y="339157"/>
                    </a:cubicBezTo>
                    <a:lnTo>
                      <a:pt x="162452" y="58054"/>
                    </a:lnTo>
                    <a:cubicBezTo>
                      <a:pt x="180681" y="22420"/>
                      <a:pt x="217335" y="0"/>
                      <a:pt x="257361" y="0"/>
                    </a:cubicBezTo>
                    <a:lnTo>
                      <a:pt x="401103" y="0"/>
                    </a:lnTo>
                    <a:cubicBezTo>
                      <a:pt x="441129" y="0"/>
                      <a:pt x="477782" y="22420"/>
                      <a:pt x="496012" y="58054"/>
                    </a:cubicBezTo>
                    <a:lnTo>
                      <a:pt x="639814" y="339157"/>
                    </a:lnTo>
                    <a:cubicBezTo>
                      <a:pt x="658464" y="375613"/>
                      <a:pt x="658464" y="418809"/>
                      <a:pt x="639814" y="455265"/>
                    </a:cubicBezTo>
                    <a:close/>
                  </a:path>
                </a:pathLst>
              </a:custGeom>
              <a:solidFill>
                <a:srgbClr val="1D7363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114300" y="-66675"/>
                <a:ext cx="451962" cy="861097"/>
              </a:xfrm>
              <a:prstGeom prst="rect">
                <a:avLst/>
              </a:prstGeom>
            </p:spPr>
            <p:txBody>
              <a:bodyPr lIns="59834" tIns="59834" rIns="59834" bIns="59834" rtlCol="0" anchor="ctr"/>
              <a:lstStyle/>
              <a:p>
                <a:pPr algn="ctr">
                  <a:lnSpc>
                    <a:spcPts val="3750"/>
                  </a:lnSpc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1D736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203448">
            <a:off x="17087320" y="-477790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6573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1624015" y="435447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6590511" y="166696"/>
            <a:ext cx="1489499" cy="1607569"/>
          </a:xfrm>
          <a:custGeom>
            <a:avLst/>
            <a:gdLst/>
            <a:ahLst/>
            <a:cxnLst/>
            <a:rect l="l" t="t" r="r" b="b"/>
            <a:pathLst>
              <a:path w="1489499" h="1607569">
                <a:moveTo>
                  <a:pt x="0" y="0"/>
                </a:moveTo>
                <a:lnTo>
                  <a:pt x="1489499" y="0"/>
                </a:lnTo>
                <a:lnTo>
                  <a:pt x="1489499" y="1607570"/>
                </a:lnTo>
                <a:lnTo>
                  <a:pt x="0" y="1607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25326" y="2824299"/>
            <a:ext cx="6965445" cy="6530105"/>
          </a:xfrm>
          <a:custGeom>
            <a:avLst/>
            <a:gdLst/>
            <a:ahLst/>
            <a:cxnLst/>
            <a:rect l="l" t="t" r="r" b="b"/>
            <a:pathLst>
              <a:path w="6965445" h="6530105">
                <a:moveTo>
                  <a:pt x="0" y="0"/>
                </a:moveTo>
                <a:lnTo>
                  <a:pt x="6965445" y="0"/>
                </a:lnTo>
                <a:lnTo>
                  <a:pt x="6965445" y="6530105"/>
                </a:lnTo>
                <a:lnTo>
                  <a:pt x="0" y="6530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153075" y="2824299"/>
            <a:ext cx="6814983" cy="6598634"/>
          </a:xfrm>
          <a:custGeom>
            <a:avLst/>
            <a:gdLst/>
            <a:ahLst/>
            <a:cxnLst/>
            <a:rect l="l" t="t" r="r" b="b"/>
            <a:pathLst>
              <a:path w="6814983" h="6598634">
                <a:moveTo>
                  <a:pt x="0" y="0"/>
                </a:moveTo>
                <a:lnTo>
                  <a:pt x="6814983" y="0"/>
                </a:lnTo>
                <a:lnTo>
                  <a:pt x="6814983" y="6598635"/>
                </a:lnTo>
                <a:lnTo>
                  <a:pt x="0" y="65986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854200" y="423326"/>
            <a:ext cx="10385989" cy="113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89"/>
              </a:lnSpc>
            </a:pPr>
            <a:r>
              <a:rPr lang="en-US" sz="773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รายชื่อเทศบาลที่ครบวาระ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278297" y="2041367"/>
            <a:ext cx="4255081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อำเภอธาตุพนม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197699" y="2172478"/>
            <a:ext cx="4003830" cy="57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4"/>
              </a:lnSpc>
            </a:pPr>
            <a:r>
              <a:rPr lang="en-US" sz="3856" b="1">
                <a:solidFill>
                  <a:srgbClr val="254485"/>
                </a:solidFill>
                <a:latin typeface="TT Norms Bold"/>
                <a:ea typeface="TT Norms Bold"/>
                <a:cs typeface="TT Norms Bold"/>
                <a:sym typeface="TT Norms Bold"/>
              </a:rPr>
              <a:t>อำเภอศรีสงคราม</a:t>
            </a:r>
          </a:p>
        </p:txBody>
      </p:sp>
      <p:sp>
        <p:nvSpPr>
          <p:cNvPr id="28" name="Freeform 28"/>
          <p:cNvSpPr/>
          <p:nvPr/>
        </p:nvSpPr>
        <p:spPr>
          <a:xfrm>
            <a:off x="17592537" y="406621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4896</Words>
  <Application>Microsoft Office PowerPoint</Application>
  <PresentationFormat>กำหนดเอง</PresentationFormat>
  <Paragraphs>482</Paragraphs>
  <Slides>73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73</vt:i4>
      </vt:variant>
    </vt:vector>
  </HeadingPairs>
  <TitlesOfParts>
    <vt:vector size="78" baseType="lpstr">
      <vt:lpstr>Calibri</vt:lpstr>
      <vt:lpstr>TT Norms</vt:lpstr>
      <vt:lpstr>TT Norms Bold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การเลือกตั้งเทศบาล (การสมัคร)</dc:title>
  <cp:lastModifiedBy>ทต.ท่าเรือ</cp:lastModifiedBy>
  <cp:revision>6</cp:revision>
  <dcterms:created xsi:type="dcterms:W3CDTF">2006-08-16T00:00:00Z</dcterms:created>
  <dcterms:modified xsi:type="dcterms:W3CDTF">2025-02-28T05:08:05Z</dcterms:modified>
  <dc:identifier>DAGfn0QIuZQ</dc:identifier>
</cp:coreProperties>
</file>