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367" r:id="rId2"/>
    <p:sldId id="309" r:id="rId3"/>
    <p:sldId id="456" r:id="rId4"/>
    <p:sldId id="694" r:id="rId5"/>
    <p:sldId id="695" r:id="rId6"/>
    <p:sldId id="261" r:id="rId7"/>
    <p:sldId id="597" r:id="rId8"/>
    <p:sldId id="463" r:id="rId9"/>
    <p:sldId id="411" r:id="rId10"/>
    <p:sldId id="443" r:id="rId11"/>
    <p:sldId id="466" r:id="rId12"/>
    <p:sldId id="686" r:id="rId13"/>
    <p:sldId id="482" r:id="rId14"/>
    <p:sldId id="483" r:id="rId15"/>
    <p:sldId id="288" r:id="rId16"/>
    <p:sldId id="486" r:id="rId17"/>
    <p:sldId id="487" r:id="rId18"/>
    <p:sldId id="488" r:id="rId19"/>
    <p:sldId id="489" r:id="rId20"/>
    <p:sldId id="500" r:id="rId21"/>
    <p:sldId id="632" r:id="rId22"/>
    <p:sldId id="634" r:id="rId23"/>
    <p:sldId id="635" r:id="rId24"/>
    <p:sldId id="636" r:id="rId25"/>
    <p:sldId id="714" r:id="rId26"/>
    <p:sldId id="667" r:id="rId27"/>
    <p:sldId id="668" r:id="rId28"/>
    <p:sldId id="669" r:id="rId29"/>
    <p:sldId id="672" r:id="rId30"/>
    <p:sldId id="673" r:id="rId31"/>
    <p:sldId id="676" r:id="rId32"/>
    <p:sldId id="678" r:id="rId33"/>
    <p:sldId id="679" r:id="rId34"/>
    <p:sldId id="680" r:id="rId35"/>
    <p:sldId id="681" r:id="rId36"/>
    <p:sldId id="682" r:id="rId37"/>
    <p:sldId id="683" r:id="rId38"/>
    <p:sldId id="709" r:id="rId39"/>
    <p:sldId id="710" r:id="rId40"/>
    <p:sldId id="685" r:id="rId41"/>
  </p:sldIdLst>
  <p:sldSz cx="9144000" cy="6858000" type="screen4x3"/>
  <p:notesSz cx="6797675" cy="9928225"/>
  <p:embeddedFontLst>
    <p:embeddedFont>
      <p:font typeface="Angsana New" panose="02020603050405020304" pitchFamily="18" charset="-34"/>
      <p:regular r:id="rId44"/>
      <p:bold r:id="rId45"/>
      <p:italic r:id="rId46"/>
      <p:boldItalic r:id="rId47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33CC"/>
    <a:srgbClr val="1CDE12"/>
    <a:srgbClr val="FAC372"/>
    <a:srgbClr val="FF9900"/>
    <a:srgbClr val="CC00CC"/>
    <a:srgbClr val="FAF1BE"/>
    <a:srgbClr val="E1D2B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9" autoAdjust="0"/>
    <p:restoredTop sz="94576" autoAdjust="0"/>
  </p:normalViewPr>
  <p:slideViewPr>
    <p:cSldViewPr>
      <p:cViewPr varScale="1">
        <p:scale>
          <a:sx n="104" d="100"/>
          <a:sy n="104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0ECC4-A63D-49D8-AFF4-DAED13314F7C}" type="datetimeFigureOut">
              <a:rPr lang="th-TH" smtClean="0"/>
              <a:t>28/02/68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270E1-748C-4B48-8354-6E00E8B34C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9420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B04A0-9674-4BE5-A9A7-CAF797E2C8B9}" type="datetimeFigureOut">
              <a:rPr lang="th-TH" smtClean="0"/>
              <a:pPr/>
              <a:t>28/02/68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B13AA-DA22-4677-A1FC-18DA3A04EC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41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13AA-DA22-4677-A1FC-18DA3A04EC11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748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B010-3976-4614-9EBB-D85F15C53531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C81B-AD23-46E2-9F70-4303F161FFD5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3F6B-D3D3-4149-A9C9-1F39944A87AE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5D1D-2543-48AC-A0F4-3F758F344E37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0A1-190C-4A6F-BE19-2F409E1301F0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1D2A-122B-4135-8176-84566E6C9267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B7A2-6FD2-44BF-94AF-7FA282C54CF6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3A4F2-56C6-459D-8CEB-995F1B2C2CA6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C777-F62E-4C1C-A72B-4627DCB0344B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8F29-9CE5-453F-A71F-71CE901D4DF1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C9FF-2134-49F6-8950-6D0849E94FDD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00198-A1F1-4DCB-9C9E-F1BFA5336470}" type="slidenum">
              <a:rPr lang="en-US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à¸à¸¥à¸à¸²à¸£à¸à¹à¸à¸«à¸²à¸£à¸¹à¸à¸ à¸²à¸à¸ªà¸³à¸«à¸£à¸±à¸ à¸«à¸±à¸§à¸à¹à¸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8149" y="658230"/>
            <a:ext cx="9144000" cy="2571744"/>
          </a:xfrm>
        </p:spPr>
        <p:txBody>
          <a:bodyPr>
            <a:normAutofit/>
          </a:bodyPr>
          <a:lstStyle/>
          <a:p>
            <a:r>
              <a:rPr lang="th-TH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พรบ</a:t>
            </a:r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.การเลือกตั้งสมาชิกสภาท้องถิ่นหรือผู้บริหารท้องถิ่น พ.ศ.๒๕๖๒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3568059"/>
            <a:ext cx="9144000" cy="1752600"/>
          </a:xfrm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โดย </a:t>
            </a:r>
          </a:p>
          <a:p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นายสำราญ  เหล่าลาด</a:t>
            </a:r>
          </a:p>
          <a:p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รองผู้อำนวยการสำนักงานคณะกรรมการการเลือกตั้ง            ประจำจังหวัดนครพนม</a:t>
            </a:r>
          </a:p>
        </p:txBody>
      </p:sp>
    </p:spTree>
    <p:extLst>
      <p:ext uri="{BB962C8B-B14F-4D97-AF65-F5344CB8AC3E}">
        <p14:creationId xmlns:p14="http://schemas.microsoft.com/office/powerpoint/2010/main" val="141274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28544"/>
            <a:ext cx="9001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(ม. ๕๔)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ห้ามมิให้ผู้ใดเรียก รับ หรือยอมจะรับเงิน ทรัพย์สิน           หรือประโยชน์อื่นใดอันอาจคำนวณเป็นเงินได้  สำหรับตนเอง หรือผู้อื่น</a:t>
            </a:r>
          </a:p>
          <a:p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เพื่อให้ตนสมัครรับเลือกตั้ง  (รับจ้างลงสมัคร)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ห้ามมิให้ผู้ใดให้ เสนอให้ สัญญาว่าจะให้ หรือจัดเตรียม      เพื่อจะให้ทรัพย์สิน หรือผลประโยชน์อื่นใดอันอาจคำนวณเป็นเงินได้แก่ผู้ใด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เพื่อให้ผู้นั้นหรือผู้อื่นสมัครรับเลือกตั้ง (จ้างผู้อื่นลงสมัคร)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07813"/>
            <a:ext cx="4896544" cy="3361547"/>
          </a:xfrm>
          <a:prstGeom prst="rect">
            <a:avLst/>
          </a:prstGeom>
        </p:spPr>
      </p:pic>
      <p:pic>
        <p:nvPicPr>
          <p:cNvPr id="8" name="ตัวแทนเนื้อหา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0" y="3307813"/>
            <a:ext cx="3706706" cy="336154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520" y="18864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(ม. ๖๘) 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ห้าม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มิให้ผู้ซึ่ง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มิได้มีสัญชาติไทย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เข้ามีส่วนช่วยเหลือในการเลือกตั้ง      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หรือกระทำการใด ๆ เพื่อประโยชน์แก่การเลือกตั้งโดยประการที่อาจเป็นคุณ         หรือเป็นโทษแก่ผู้สมัคร 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เว้นแต่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การกระทำนั้นเป็นการช่วยราชการตามที่   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ทางราชการร้องขอ หรือเป็นการประกอบอาชีพตามปกติโดยสุจริตของผู้นั้น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66767"/>
            <a:ext cx="6120680" cy="439123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0"/>
            <a:ext cx="9030282" cy="6858000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467544" y="404664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ห้ามหาเสียงอันเป็นคุณหรือเป็นโทษ                     แก่ผู้สมัคร  ตั้งแต่เวลา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th-TH" sz="6000" b="1" spc="-16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๑๘.๐๐ นาฬิกา </a:t>
            </a:r>
          </a:p>
          <a:p>
            <a:pPr algn="ctr"/>
            <a:r>
              <a:rPr lang="th-TH" sz="6000" b="1" spc="-16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            ของวันก่อนวันเลือกตั้ง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   </a:t>
            </a:r>
          </a:p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         จนสิ้นสุดวันเลือกตั้ง </a:t>
            </a:r>
          </a:p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        (ม.๗๐)</a:t>
            </a:r>
          </a:p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จำคุกไม่เกิน 6 เดือน ปรับ 10,000 หรือทั้งจำทั้งปรับ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FAF1BE"/>
            </a:gs>
            <a:gs pos="100000">
              <a:schemeClr val="accent3">
                <a:lumMod val="0"/>
                <a:lumOff val="10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7220992" cy="4525963"/>
          </a:xfrm>
        </p:spPr>
      </p:pic>
      <p:sp>
        <p:nvSpPr>
          <p:cNvPr id="4" name="สี่เหลี่ยมผืนผ้า 3"/>
          <p:cNvSpPr/>
          <p:nvPr/>
        </p:nvSpPr>
        <p:spPr>
          <a:xfrm>
            <a:off x="1187624" y="162212"/>
            <a:ext cx="7715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(ม. ๘๔)  ห้ามมิให้ผู้ใดซึ่งรู้อยู่แล้วว่าตนเป็น</a:t>
            </a:r>
          </a:p>
          <a:p>
            <a:r>
              <a:rPr lang="th-TH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ผู้ไม่มีสิทธิเลือกตั้ง  </a:t>
            </a: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พยายามออกเสียงลงคะแนนหรือออกเสียงลงคะแนน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2D050"/>
            </a:gs>
            <a:gs pos="100000">
              <a:schemeClr val="accent3">
                <a:lumMod val="0"/>
                <a:lumOff val="10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20412"/>
            <a:ext cx="7416824" cy="4171964"/>
          </a:xfrm>
        </p:spPr>
      </p:pic>
      <p:sp>
        <p:nvSpPr>
          <p:cNvPr id="4" name="สี่เหลี่ยมผืนผ้า 3"/>
          <p:cNvSpPr/>
          <p:nvPr/>
        </p:nvSpPr>
        <p:spPr>
          <a:xfrm>
            <a:off x="8056" y="18864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(ม. ๘๕) ห้ามมิให้ผู้มีสิทธิเลือกตั้งผู้ใดใช้บัตรอื่นที่มิใช่บัตรเลือกตั้งที่ได้รับจาก กปน. เพื่อการออกเสียงลงคะแนน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  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ห้ามมิให้ผู้ใดนำบัตรเลือกตั้งออกไปจากที่เลือกตั้ง เว้นแต่เป็นการกระทำตามหน้าที่และอำนาจ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3">
                <a:lumMod val="75000"/>
              </a:schemeClr>
            </a:gs>
            <a:gs pos="100000">
              <a:schemeClr val="accent3">
                <a:lumMod val="0"/>
                <a:lumOff val="10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844824"/>
            <a:ext cx="8128000" cy="4877048"/>
          </a:xfrm>
        </p:spPr>
      </p:pic>
      <p:sp>
        <p:nvSpPr>
          <p:cNvPr id="7" name="TextBox 4"/>
          <p:cNvSpPr txBox="1">
            <a:spLocks noGrp="1"/>
          </p:cNvSpPr>
          <p:nvPr>
            <p:ph type="title"/>
          </p:nvPr>
        </p:nvSpPr>
        <p:spPr>
          <a:xfrm>
            <a:off x="508000" y="352849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ห้ามถ่ายภาพบัตรเลือกตั้งที่ลงคะแนนแล้ว</a:t>
            </a:r>
          </a:p>
          <a:p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(ม.๘๗)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AF1BE"/>
            </a:gs>
            <a:gs pos="100000">
              <a:schemeClr val="accent3">
                <a:lumMod val="0"/>
                <a:lumOff val="10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504" y="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(ม. ๘๘)  ห้ามนำบัตรใส่ในหีบบัตรเลือกตั้ง โดยไม่มีอำนาจ  โดยชอบด้วยกฎหมาย </a:t>
            </a:r>
          </a:p>
          <a:p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-กระทำการใด ในบัญชีรายชื่อผู้มีสิทธิเพื่อแสดงว่ามีผู้มาแสดงตนเพื่อออกเสียงลงคะแนนโดยผิดไปจากความจริง</a:t>
            </a:r>
          </a:p>
          <a:p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-กระทำการใดอันเป็นเหตุให้มีบัตรเลือกตั้งเพิ่มขึ้นจากความจริง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tx2">
                <a:lumMod val="60000"/>
                <a:lumOff val="40000"/>
              </a:schemeClr>
            </a:gs>
            <a:gs pos="100000">
              <a:schemeClr val="accent3">
                <a:lumMod val="0"/>
                <a:lumOff val="10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504" y="290412"/>
            <a:ext cx="914400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(ม. ๘๙)  ห้ามผู้มีสิทธิเลือกตั้งนำบัตรที่ลงคะแนนแล้วแสดงต่อผู้อื่น เพื่อให้ทราบว่าตนได้ลงคะแนนเลือกหรือลงคะแนนไม่เลือกผู้สมัครผู้ใด</a:t>
            </a:r>
            <a:endParaRPr lang="en-US" sz="4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996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78399"/>
              </p:ext>
            </p:extLst>
          </p:nvPr>
        </p:nvGraphicFramePr>
        <p:xfrm>
          <a:off x="1580827" y="2363587"/>
          <a:ext cx="6197353" cy="4286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2545132" imgH="1908196" progId="PowerPoint.Slide.12">
                  <p:embed/>
                </p:oleObj>
              </mc:Choice>
              <mc:Fallback>
                <p:oleObj name="Slide" r:id="rId2" imgW="2545132" imgH="1908196" progId="PowerPoint.Slide.12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827" y="2363587"/>
                        <a:ext cx="6197353" cy="4286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>
                <a:lumMod val="85000"/>
              </a:schemeClr>
            </a:gs>
            <a:gs pos="100000">
              <a:schemeClr val="accent3">
                <a:lumMod val="0"/>
                <a:lumOff val="10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9512" y="-117465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th-TH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(ม. ๙๐</a:t>
            </a:r>
            <a:r>
              <a:rPr lang="th-TH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 ห้ามมิให้ผู้ใดกระทำการใดโดยไม่มีอำนาจโดยชอบด้วยกฎหมาย เพื่อมิให้ผู้มีสิทธิเลือกตั้งสามารถใช้สิทธิได้ หรือ</a:t>
            </a:r>
            <a:r>
              <a:rPr lang="th-TH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ขัดขวางหรือหน่วงเหนี่ยวมิให้ผู้มีสิทธิเลือกตั้งไป ณ ที่เลือกตั้ง หรือมิให้ไปถึง ณ ที่ดังกล่าวภายในกำหนดเวลาที่จะออกเสียงลงคะแนนได้</a:t>
            </a:r>
            <a:endParaRPr lang="en-US" sz="4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ตัวแทนเนื้อหา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535488" cy="3212976"/>
          </a:xfr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3645024"/>
            <a:ext cx="4608512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1">
                <a:lumMod val="75000"/>
              </a:schemeClr>
            </a:gs>
            <a:gs pos="100000">
              <a:schemeClr val="accent3">
                <a:lumMod val="0"/>
                <a:lumOff val="10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(ม. ๙๑)  ห้ามมิให้ผู้ใดจ่าย แจก หรือให้เงิน ทรัพย์สิน หรือประโยชน์  อื่นใดแก่ผู้มีสิทธิเลือกตั้งเพื่อจูงใจมิให้ไปออกเสียงลงคะแนน หรือกระทำการใด ๆ เพื่อมิให้ผู้มีสิทธิเลือกตั้งไปออกเสียงลงคะแนน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r>
              <a:rPr 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  <a:r>
              <a:rPr lang="th-TH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ผู้ใดมีบัตรประจำตัวประชาชนของผู้มีสิทธิเลือกตั้งผู้อื่น</a:t>
            </a:r>
          </a:p>
          <a:p>
            <a:r>
              <a:rPr lang="th-TH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ตั้งแต่สองคนขึ้นไปไว้ในความครอบครอง</a:t>
            </a:r>
          </a:p>
          <a:p>
            <a:r>
              <a:rPr 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โดยไม่มีเหตุอันสมควรในระหว่าง</a:t>
            </a:r>
          </a:p>
          <a:p>
            <a:r>
              <a:rPr 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วันประกาศให้มีการเลือกตั้งถึง</a:t>
            </a:r>
          </a:p>
          <a:p>
            <a:r>
              <a:rPr 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วันถัดจากวันเลือกตั้งให้ถือว่า</a:t>
            </a:r>
          </a:p>
          <a:p>
            <a:r>
              <a:rPr 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ผู้นั้นกระทำการตามวรรคหนึ่ง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r>
              <a:rPr lang="th-TH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จำคุกไม่เกิน 10 ปี ปรับไม่เกิน 2 แสน สั่งเพิกถอน 10 ปี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788024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หัวข้อบรรยาย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ฐานความผิด / กฎเหล็ก </a:t>
            </a:r>
            <a:r>
              <a:rPr lang="th-TH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กกต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</a:p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การหาเสียงเลือกตั้ง</a:t>
            </a:r>
          </a:p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ตอบคำถาม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7848872" cy="4464496"/>
          </a:xfrm>
        </p:spPr>
      </p:pic>
      <p:sp>
        <p:nvSpPr>
          <p:cNvPr id="4" name="สี่เหลี่ยมผืนผ้า 3"/>
          <p:cNvSpPr/>
          <p:nvPr/>
        </p:nvSpPr>
        <p:spPr>
          <a:xfrm>
            <a:off x="179512" y="11663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(ม. ๙๙)  ห้ามมิให้ผู้ใดกระทำการใด ๆ เพื่อให้</a:t>
            </a:r>
          </a:p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บัตรเลือกตั้งที่อยู่ในสถานที่นับคะแนน</a:t>
            </a:r>
            <a:r>
              <a:rPr lang="th-TH" sz="4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มีจำนวนผิด</a:t>
            </a:r>
          </a:p>
          <a:p>
            <a:r>
              <a:rPr lang="th-TH" sz="4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จากความจริง </a:t>
            </a:r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จำคุก 1-10 ปี ปรับ 2 หมื่นถึง 2 แสน ทั้งจำทั้งปรับ ศาลสั่งเพิกถอน 20 ปี</a:t>
            </a:r>
            <a:endParaRPr lang="en-US" sz="4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9690" y="18864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(ม. ๑๒๐) ผู้ใดสมัครรับเลือกตั้งโดยรู้อยู่แล้วว่า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ตนขาดคุณสมบัติ</a:t>
            </a:r>
          </a:p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หรือมีลักษณะต้องห้ามในการสมัคร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จำคุกตั้งแต่ ๑ปี- ๑๐ปี และปรับตั้งแต่ ๒ หมื่นบาท - ๒ แสนบาท และเพิกถอนสิทธิเลือกตั้ง</a:t>
            </a:r>
          </a:p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๒๐ปี 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86" y="2152860"/>
            <a:ext cx="6012998" cy="4705140"/>
          </a:xfrm>
        </p:spPr>
      </p:pic>
    </p:spTree>
    <p:extLst>
      <p:ext uri="{BB962C8B-B14F-4D97-AF65-F5344CB8AC3E}">
        <p14:creationId xmlns:p14="http://schemas.microsoft.com/office/powerpoint/2010/main" val="361296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เนื้อหา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91426"/>
            <a:ext cx="6552728" cy="4367393"/>
          </a:xfrm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-8538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(ม. ๑๒๒)  ในระหว่างเวลาเปิดการลงคะแนนจนถึงเวลาปิด  การลงคะแนน ถ้า </a:t>
            </a:r>
            <a:r>
              <a:rPr lang="th-TH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กปน</a:t>
            </a:r>
            <a:r>
              <a:rPr lang="th-TH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เปิดเผย</a:t>
            </a:r>
            <a:r>
              <a:rPr lang="th-TH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ให้ทราบว่า </a:t>
            </a:r>
            <a:r>
              <a:rPr lang="th-TH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ผู้มีสิทธิผู้ใด   มาลงคะแนนหรือยังไม่มาลงคะแนน</a:t>
            </a:r>
            <a:r>
              <a:rPr lang="th-TH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เพื่อเป็นคุณหรือเป็นโทษแก่ผู้สมัคร (จำคุกไม่เกิน๑ปี หรือปรับไม่เกิน๒หมื่นบาทหรือ  ทั้งจำทั้งปรับ)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4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5"/>
            <a:ext cx="7128792" cy="3849503"/>
          </a:xfrm>
        </p:spPr>
      </p:pic>
      <p:sp>
        <p:nvSpPr>
          <p:cNvPr id="4" name="สี่เหลี่ยมผืนผ้า 3"/>
          <p:cNvSpPr/>
          <p:nvPr/>
        </p:nvSpPr>
        <p:spPr>
          <a:xfrm>
            <a:off x="107504" y="18864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(ม. ๑๒๓)  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ผู้ใดขาย จำหน่าย จ่ายแจก หรือจัดเลี้ยงสุราทุกชนิด</a:t>
            </a:r>
          </a:p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b="1" spc="-1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ในเขตเลือกตั้ง ในระหว่างเวลา ๑๘.๐๐ นาฬิกาของวันก่อนวันเลือกตั้ง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หนึ่งวัน จนถึงเวลา ๑๘.๐๐ นาฬิกาของวันเลือกตั้ง 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(จำคุกไม่เกิน   ๖ เดือน หรือปรับไม่เกินหนึ่งหมื่นบาท หรือทั้งจำทั้งปรับ)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34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ตัวแทนเนื้อหา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2449492"/>
            <a:ext cx="3347864" cy="4408508"/>
          </a:xfrm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332656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(ม. ๑๒๔)  ผู้ใดเล่นหรือจัดให้มีการเล่นการพนันขันต่อใด ๆ เกี่ยวกับผลของ</a:t>
            </a:r>
            <a:r>
              <a:rPr lang="th-TH" sz="4000" b="1" spc="-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การเลือกตั้ง (จำคุกตั้งแต่ ๑ ปีถึง ๕ ปี หรือปรับตั้งแต่ ๒หมื่น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ถึง ๑ แสน หรือทั้งจำทั้งปรับ และเพิกถอนสิทธิเลือกตั้งของ ผู้เล่นมีกำหนดสิบปี และ</a:t>
            </a:r>
          </a:p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เพิกถอนสิทธิสมัครของผู้จัดให้มีการเล่น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ถ้าการกระทำตาม ว.๑ เป็นการ</a:t>
            </a:r>
          </a:p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กระทำของผู้สมัคร (จำคุกตั้งแต่ ๑ปีถึง ๑๐</a:t>
            </a:r>
          </a:p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ปี หรือปรับตั้งแต่ ๒ หมื่นถึง ๒ แสนหรือ</a:t>
            </a:r>
          </a:p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ทั้งจำทั้งปรับ และ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เพิกถอนสิทธิสมัคร</a:t>
            </a:r>
          </a:p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ของผู้สมัครผู้นั้น)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871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CFE113-8765-4712-DFFA-DC43099F6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A7A0B2D6-C95A-A122-7B4D-87705F066A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476672"/>
            <a:ext cx="8795320" cy="2376264"/>
          </a:xfrm>
        </p:spPr>
        <p:txBody>
          <a:bodyPr>
            <a:normAutofit fontScale="85000" lnSpcReduction="10000"/>
          </a:bodyPr>
          <a:lstStyle/>
          <a:p>
            <a:r>
              <a:rPr lang="th-TH" sz="6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การปิดประกาศหรือติดแผ่นป้ายหาเสียงเกี่ยวกับการเลือกตั้งได้เฉพาะในสถานที่  รวมทั้งมีขนาด จำนวนตามที่ กกต.กำหนดหรือมอบหมาย(๗๑)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789270E-FAD0-B5C1-8E18-99D8271D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0" y="3356993"/>
            <a:ext cx="8795320" cy="2808311"/>
          </a:xfrm>
        </p:spPr>
        <p:txBody>
          <a:bodyPr>
            <a:normAutofit fontScale="90000"/>
          </a:bodyPr>
          <a:lstStyle/>
          <a:p>
            <a:pPr algn="l">
              <a:tabLst>
                <a:tab pos="271463" algn="l"/>
              </a:tabLst>
            </a:pPr>
            <a:r>
              <a:rPr lang="th-TH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การปิดประกาศหรือติดแผ่นป้ายไม่ถูกต้อง (ระเบียบฯ หาเสียง ข้อ ๒๑)</a:t>
            </a:r>
            <a:br>
              <a:rPr lang="th-TH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th-TH" sz="3600" b="1" spc="-7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ให้หัวหน้าหน่วยงาน หัวหน้าพนักงานส่วนท้องถิ่น เจ้าพนักงานท้องถิ่น มีอำนาจ</a:t>
            </a:r>
            <a:br>
              <a:rPr lang="th-TH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สั่งแก้ไขให้ถูกต้องภายในกำหนด</a:t>
            </a:r>
            <a:br>
              <a:rPr lang="th-TH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และหากไม่ทำ มีอำนาจรื้อถอน ทำลาย ปลดออก ปกปิด หรือลบข้อความภาพ</a:t>
            </a:r>
            <a:br>
              <a:rPr lang="th-TH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th-TH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หรือสั่งให้หน่วยงานอื่นดำเนินการ โดยให้คิดค่าใช้จ่ายกับผู้สมัคร</a:t>
            </a:r>
            <a:endParaRPr lang="th-TH" sz="36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432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7" y="2459690"/>
            <a:ext cx="8340191" cy="4398310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121299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361950" algn="l"/>
              </a:tabLst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  <a:r>
              <a:rPr lang="th-TH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วิธีการในการหาเสียง</a:t>
            </a:r>
          </a:p>
          <a:p>
            <a:pPr marL="0" indent="0">
              <a:spcBef>
                <a:spcPts val="0"/>
              </a:spcBef>
              <a:buNone/>
              <a:tabLst>
                <a:tab pos="361950" algn="l"/>
              </a:tabLst>
            </a:pPr>
            <a:r>
              <a:rPr lang="th-TH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๑. แจกเอกสารหรือวีดีทัศน์เกี่ยวกับการหาเสียง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  ในเขตชุมชน  - สถานที่ต่างๆ  - งานพิธีการต่างๆ</a:t>
            </a:r>
          </a:p>
        </p:txBody>
      </p:sp>
    </p:spTree>
    <p:extLst>
      <p:ext uri="{BB962C8B-B14F-4D97-AF65-F5344CB8AC3E}">
        <p14:creationId xmlns:p14="http://schemas.microsoft.com/office/powerpoint/2010/main" val="186697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C:\Users\ect-admin.PC04011032556\AppData\Local\Microsoft\Windows\Temporary Internet Files\Content.Word\20190227_141811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3284984"/>
            <a:ext cx="620303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à¸à¸¥à¸à¸²à¸£à¸à¹à¸à¸«à¸²à¸£à¸¹à¸à¸ à¸²à¸à¸ªà¸³à¸«à¸£à¸±à¸ à¸£à¸à¸«à¸²à¹à¸ªà¸µà¸¢à¸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-458" r="10691" b="21175"/>
          <a:stretch/>
        </p:blipFill>
        <p:spPr bwMode="auto">
          <a:xfrm>
            <a:off x="5086190" y="73352"/>
            <a:ext cx="3625762" cy="241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5050904" cy="1012974"/>
          </a:xfrm>
        </p:spPr>
        <p:txBody>
          <a:bodyPr>
            <a:noAutofit/>
          </a:bodyPr>
          <a:lstStyle/>
          <a:p>
            <a:r>
              <a:rPr lang="th-TH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๒. ใช้ยานพาหนะในการหาเสียง</a:t>
            </a:r>
            <a:endParaRPr lang="th-TH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34888" y="1791294"/>
            <a:ext cx="8229600" cy="5526138"/>
          </a:xfrm>
        </p:spPr>
        <p:txBody>
          <a:bodyPr/>
          <a:lstStyle/>
          <a:p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ไม่จำกัดขนาดและจำนวน</a:t>
            </a:r>
          </a:p>
          <a:p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แจ้งรายละเอียดต่อ ผอ. ก่อนดำเนินการ</a:t>
            </a:r>
          </a:p>
          <a:p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993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๓. จัดสถานที่หรือเวทีหาเสียง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5526138"/>
          </a:xfrm>
        </p:spPr>
        <p:txBody>
          <a:bodyPr/>
          <a:lstStyle/>
          <a:p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ไม่จำกัดจำนวนและครั้ง</a:t>
            </a:r>
          </a:p>
          <a:p>
            <a:r>
              <a:rPr lang="th-TH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แจ้ง ผอ.จว.ก่อนดำเนินการ</a:t>
            </a:r>
          </a:p>
          <a:p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 descr="เครื่องเสียงกลางแจ้งขนาดใหญ่_3.jpg"/>
          <p:cNvPicPr>
            <a:picLocks noChangeAspect="1"/>
          </p:cNvPicPr>
          <p:nvPr/>
        </p:nvPicPr>
        <p:blipFill>
          <a:blip r:embed="rId2"/>
          <a:srcRect l="52109"/>
          <a:stretch>
            <a:fillRect/>
          </a:stretch>
        </p:blipFill>
        <p:spPr>
          <a:xfrm flipH="1">
            <a:off x="4429124" y="1700808"/>
            <a:ext cx="4500562" cy="49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81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95300" y="260648"/>
            <a:ext cx="8229600" cy="503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๔. ใช้เครื่องขยายเสียงในการหาเสียงเลือกตั้ง</a:t>
            </a:r>
          </a:p>
          <a:p>
            <a:pPr marL="0" indent="0">
              <a:buNone/>
              <a:tabLst>
                <a:tab pos="361950" algn="l"/>
                <a:tab pos="712788" algn="l"/>
              </a:tabLst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- ไม่จำกัดจำนวน /ขนาด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- ไม่ต้องแจ้ง </a:t>
            </a:r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ผอ.จว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</a:p>
        </p:txBody>
      </p:sp>
      <p:sp>
        <p:nvSpPr>
          <p:cNvPr id="3074" name="AutoShape 2" descr="à¸à¸¥à¸à¸²à¸£à¸à¹à¸à¸«à¸²à¸£à¸¹à¸à¸ à¸²à¸à¸ªà¸³à¸«à¸£à¸±à¸ à¹à¸à¸£à¸·à¹à¸­à¸à¸à¸¢à¸²à¸¢à¹à¸ªà¸µà¸¢à¸ à¸à¸­à¸à¹à¸ªà¸´à¸£à¹à¸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76" name="AutoShape 4" descr="à¸à¸¥à¸à¸²à¸£à¸à¹à¸à¸«à¸²à¸£à¸¹à¸à¸ à¸²à¸à¸ªà¸³à¸«à¸£à¸±à¸ à¹à¸à¸£à¸·à¹à¸­à¸à¸à¸¢à¸²à¸¢à¹à¸ªà¸µà¸¢à¸ à¸à¸­à¸à¹à¸ªà¸´à¸£à¹à¸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78" name="AutoShape 6" descr="à¸à¸¥à¸à¸²à¸£à¸à¹à¸à¸«à¸²à¸£à¸¹à¸à¸ à¸²à¸à¸ªà¸³à¸«à¸£à¸±à¸ à¹à¸à¸£à¸·à¹à¸­à¸à¸à¸¢à¸²à¸¢à¹à¸ªà¸µà¸¢à¸ à¸à¸­à¸à¹à¸ªà¸´à¸£à¹à¸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80" name="AutoShape 8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82" name="AutoShape 10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84" name="Picture 12" descr="à¸à¸¥à¸à¸²à¸£à¸à¹à¸à¸«à¸²à¸£à¸¹à¸à¸ à¸²à¸à¸ªà¸³à¸«à¸£à¸±à¸ à¹à¸à¸£à¸·à¹à¸­à¸à¸à¸¢à¸²à¸¢à¹à¸ªà¸µà¸¢à¸à¹à¸à¸¥à¸·à¹à¸­à¸à¸à¸µà¹"/>
          <p:cNvPicPr>
            <a:picLocks noChangeAspect="1" noChangeArrowheads="1"/>
          </p:cNvPicPr>
          <p:nvPr/>
        </p:nvPicPr>
        <p:blipFill>
          <a:blip r:embed="rId2"/>
          <a:srcRect r="30859"/>
          <a:stretch>
            <a:fillRect/>
          </a:stretch>
        </p:blipFill>
        <p:spPr bwMode="auto">
          <a:xfrm>
            <a:off x="5274948" y="3068960"/>
            <a:ext cx="3615731" cy="3358343"/>
          </a:xfrm>
          <a:prstGeom prst="rect">
            <a:avLst/>
          </a:prstGeom>
          <a:noFill/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1" y="3068960"/>
            <a:ext cx="4681890" cy="33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404664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มาตรา ๖๕  ห้ามมิให้ผู้สมัคร หรือผู้ใด กระทำการอย่างหนึ่งอย่างใด</a:t>
            </a:r>
          </a:p>
          <a:p>
            <a:r>
              <a:rPr lang="th-TH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เพื่อจูงใจ  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ให้ผู้มีสิทธิเลือกตั้งลงคะแนนให้แก่ตนเอง  หรือผู้สมัครอื่น </a:t>
            </a:r>
          </a:p>
          <a:p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ให้งดเว้นการลงคะแนนให้แก่ผู้สมัคร หรือการชักชวนให้ไปลงคะแนน</a:t>
            </a:r>
          </a:p>
          <a:p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ไม่เลือกผู้ใดเป็น สถ. หรือ ผถ. ด้วยวิธีการ ดังต่อไปนี้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84984"/>
            <a:ext cx="5544616" cy="33773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73799"/>
            <a:ext cx="8229600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FF0000"/>
                </a:solidFill>
              </a:rPr>
              <a:t>๕. ประกาศ และป้ายโฆษณาหาเสียงเลือกตั้ง</a:t>
            </a:r>
          </a:p>
        </p:txBody>
      </p:sp>
      <p:pic>
        <p:nvPicPr>
          <p:cNvPr id="4" name="รูปภาพ 3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05" y="1194809"/>
            <a:ext cx="3562538" cy="4682464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851920" y="1131072"/>
            <a:ext cx="5292080" cy="5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h-TH" sz="3600" b="1" u="sng" dirty="0">
                <a:solidFill>
                  <a:srgbClr val="0000FF"/>
                </a:solidFill>
              </a:rPr>
              <a:t>ขนาด</a:t>
            </a:r>
          </a:p>
          <a:p>
            <a:pPr algn="l" fontAlgn="auto">
              <a:spcBef>
                <a:spcPts val="600"/>
              </a:spcBef>
              <a:spcAft>
                <a:spcPts val="0"/>
              </a:spcAft>
            </a:pPr>
            <a:r>
              <a:rPr lang="th-TH" sz="3600" b="1" dirty="0">
                <a:solidFill>
                  <a:srgbClr val="0000FF"/>
                </a:solidFill>
              </a:rPr>
              <a:t>-  </a:t>
            </a:r>
            <a:r>
              <a:rPr lang="th-TH" sz="3600" b="1" spc="-100" dirty="0">
                <a:solidFill>
                  <a:srgbClr val="0000FF"/>
                </a:solidFill>
              </a:rPr>
              <a:t>ประกาศกว้างไม่เกิน ๓๐ ซม. </a:t>
            </a:r>
            <a:r>
              <a:rPr lang="en-US" sz="3600" b="1" spc="-100" dirty="0">
                <a:solidFill>
                  <a:srgbClr val="0000FF"/>
                </a:solidFill>
              </a:rPr>
              <a:t>X</a:t>
            </a:r>
            <a:r>
              <a:rPr lang="th-TH" sz="3600" b="1" spc="-100" dirty="0">
                <a:solidFill>
                  <a:srgbClr val="0000FF"/>
                </a:solidFill>
              </a:rPr>
              <a:t> ยาวไม่เกิน ๔๒ ซม.</a:t>
            </a:r>
          </a:p>
          <a:p>
            <a:pPr algn="l" fontAlgn="auto">
              <a:spcAft>
                <a:spcPts val="0"/>
              </a:spcAft>
            </a:pPr>
            <a:r>
              <a:rPr lang="th-TH" sz="3600" b="1" dirty="0">
                <a:solidFill>
                  <a:srgbClr val="0000FF"/>
                </a:solidFill>
              </a:rPr>
              <a:t>-  ป้าย</a:t>
            </a:r>
            <a:r>
              <a:rPr lang="th-TH" sz="3600" b="1" spc="-80" dirty="0">
                <a:solidFill>
                  <a:srgbClr val="0000FF"/>
                </a:solidFill>
              </a:rPr>
              <a:t>กว้างไม่เกิน ๑๓๐ ซม. </a:t>
            </a:r>
            <a:r>
              <a:rPr lang="en-US" sz="3600" b="1" spc="-80" dirty="0">
                <a:solidFill>
                  <a:srgbClr val="0000FF"/>
                </a:solidFill>
              </a:rPr>
              <a:t>X</a:t>
            </a:r>
            <a:r>
              <a:rPr lang="th-TH" sz="3600" b="1" spc="-80" dirty="0">
                <a:solidFill>
                  <a:srgbClr val="0000FF"/>
                </a:solidFill>
              </a:rPr>
              <a:t> ยาวไม่เกิน ๒๔๕ ซม.</a:t>
            </a:r>
          </a:p>
          <a:p>
            <a:pPr algn="l" fontAlgn="auto">
              <a:spcAft>
                <a:spcPts val="0"/>
              </a:spcAft>
            </a:pPr>
            <a:r>
              <a:rPr lang="th-TH" sz="3600" b="1" spc="-80" dirty="0">
                <a:solidFill>
                  <a:srgbClr val="0000FF"/>
                </a:solidFill>
              </a:rPr>
              <a:t>-  แผ่นพับ/ใบปลิว/นามบัตรที่ใช้หาเสียง</a:t>
            </a:r>
          </a:p>
          <a:p>
            <a:pPr algn="l" fontAlgn="auto">
              <a:spcBef>
                <a:spcPts val="1200"/>
              </a:spcBef>
              <a:spcAft>
                <a:spcPts val="0"/>
              </a:spcAft>
            </a:pPr>
            <a:r>
              <a:rPr lang="th-TH" sz="3600" b="1" u="sng" dirty="0">
                <a:solidFill>
                  <a:schemeClr val="accent1"/>
                </a:solidFill>
              </a:rPr>
              <a:t>หมายเหตุ </a:t>
            </a:r>
            <a:r>
              <a:rPr lang="th-TH" sz="3600" b="1" dirty="0">
                <a:solidFill>
                  <a:schemeClr val="accent1"/>
                </a:solidFill>
              </a:rPr>
              <a:t>-ต้องระบุชื่อ-สกุล ผู้ว่าจ้าง ผู้ผลิต       </a:t>
            </a:r>
            <a:br>
              <a:rPr lang="th-TH" sz="3600" b="1" dirty="0">
                <a:solidFill>
                  <a:schemeClr val="accent1"/>
                </a:solidFill>
              </a:rPr>
            </a:br>
            <a:r>
              <a:rPr lang="th-TH" sz="3600" b="1" dirty="0">
                <a:solidFill>
                  <a:schemeClr val="accent1"/>
                </a:solidFill>
              </a:rPr>
              <a:t>                  จำนวน วดป.ที่ผลิตไว้ให้ชัดเจน</a:t>
            </a:r>
          </a:p>
          <a:p>
            <a:pPr algn="l" fontAlgn="auto">
              <a:spcBef>
                <a:spcPts val="1200"/>
              </a:spcBef>
              <a:spcAft>
                <a:spcPts val="0"/>
              </a:spcAft>
            </a:pPr>
            <a:r>
              <a:rPr lang="th-TH" sz="3900" b="1" u="sng" spc="-80" dirty="0">
                <a:solidFill>
                  <a:srgbClr val="FF33CC"/>
                </a:solidFill>
              </a:rPr>
              <a:t>จำนวน</a:t>
            </a:r>
          </a:p>
          <a:p>
            <a:pPr algn="l" fontAlgn="auto">
              <a:spcBef>
                <a:spcPts val="600"/>
              </a:spcBef>
              <a:spcAft>
                <a:spcPts val="0"/>
              </a:spcAft>
            </a:pPr>
            <a:r>
              <a:rPr lang="th-TH" sz="3400" b="1" dirty="0">
                <a:solidFill>
                  <a:srgbClr val="FF33CC"/>
                </a:solidFill>
              </a:rPr>
              <a:t>-  ประกาศไม่เกิน  ๕ เท่าของหน่วยเลือกตั้ง</a:t>
            </a:r>
          </a:p>
          <a:p>
            <a:pPr algn="l" fontAlgn="auto">
              <a:spcAft>
                <a:spcPts val="0"/>
              </a:spcAft>
            </a:pPr>
            <a:r>
              <a:rPr lang="th-TH" sz="3400" b="1" dirty="0">
                <a:solidFill>
                  <a:srgbClr val="FF33CC"/>
                </a:solidFill>
              </a:rPr>
              <a:t>-  แผ่นป้ายไม่เกิน  ๓ เท่าของหน่วยเลือกตั้ง</a:t>
            </a:r>
          </a:p>
          <a:p>
            <a:pPr algn="l" fontAlgn="auto">
              <a:spcBef>
                <a:spcPts val="1200"/>
              </a:spcBef>
              <a:spcAft>
                <a:spcPts val="0"/>
              </a:spcAft>
            </a:pPr>
            <a:r>
              <a:rPr lang="th-TH" sz="3400" b="1" dirty="0"/>
              <a:t>***  กรณี </a:t>
            </a:r>
            <a:r>
              <a:rPr lang="th-TH" sz="3400" b="1" u="sng" dirty="0">
                <a:solidFill>
                  <a:schemeClr val="accent6">
                    <a:lumMod val="75000"/>
                  </a:schemeClr>
                </a:solidFill>
              </a:rPr>
              <a:t>เทศบาลนคร</a:t>
            </a: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sz="3400" b="1" u="sng" dirty="0">
                <a:solidFill>
                  <a:schemeClr val="accent6">
                    <a:lumMod val="75000"/>
                  </a:schemeClr>
                </a:solidFill>
              </a:rPr>
              <a:t>กทม. </a:t>
            </a:r>
            <a:r>
              <a:rPr lang="th-TH" sz="3400" b="1" dirty="0"/>
              <a:t>และ </a:t>
            </a:r>
            <a:r>
              <a:rPr lang="th-TH" sz="3400" b="1" u="sng" dirty="0">
                <a:solidFill>
                  <a:schemeClr val="accent6">
                    <a:lumMod val="75000"/>
                  </a:schemeClr>
                </a:solidFill>
              </a:rPr>
              <a:t>เมืองพัทยา</a:t>
            </a:r>
            <a:r>
              <a:rPr lang="th-TH" sz="3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sz="3400" b="1" dirty="0"/>
              <a:t>จำนวน</a:t>
            </a:r>
            <a:r>
              <a:rPr lang="th-TH" sz="3400" b="1" u="sng" dirty="0">
                <a:solidFill>
                  <a:schemeClr val="accent6">
                    <a:lumMod val="75000"/>
                  </a:schemeClr>
                </a:solidFill>
              </a:rPr>
              <a:t>ประกาศทำได้ไม่เกิน  ๑๐ เท่า</a:t>
            </a:r>
            <a:r>
              <a:rPr lang="th-TH" sz="3400" b="1" dirty="0"/>
              <a:t>ของหน่วยเลือกตั้ง </a:t>
            </a:r>
            <a:r>
              <a:rPr lang="th-TH" sz="3400" b="1" u="sng" dirty="0">
                <a:solidFill>
                  <a:schemeClr val="accent6">
                    <a:lumMod val="75000"/>
                  </a:schemeClr>
                </a:solidFill>
              </a:rPr>
              <a:t>แผ่นป้ายทำได้ไม่เกิน  ๕ เท่า</a:t>
            </a:r>
            <a:r>
              <a:rPr lang="th-TH" sz="3400" b="1" dirty="0"/>
              <a:t>ของหน่วยเลือกตั้ง</a:t>
            </a:r>
          </a:p>
          <a:p>
            <a:pPr algn="l" fontAlgn="auto">
              <a:spcBef>
                <a:spcPts val="1200"/>
              </a:spcBef>
              <a:spcAft>
                <a:spcPts val="0"/>
              </a:spcAft>
            </a:pPr>
            <a:r>
              <a:rPr lang="th-TH" sz="2800" b="1" dirty="0">
                <a:solidFill>
                  <a:srgbClr val="FF0000"/>
                </a:solidFill>
              </a:rPr>
              <a:t>*** </a:t>
            </a:r>
            <a:r>
              <a:rPr lang="th-TH" sz="2800" b="1" dirty="0" err="1">
                <a:solidFill>
                  <a:srgbClr val="FF0000"/>
                </a:solidFill>
              </a:rPr>
              <a:t>คชจ</a:t>
            </a:r>
            <a:r>
              <a:rPr lang="th-TH" sz="2800" b="1" dirty="0">
                <a:solidFill>
                  <a:srgbClr val="FF0000"/>
                </a:solidFill>
              </a:rPr>
              <a:t>. ต้องไม่เกินที่ ผอ.</a:t>
            </a:r>
            <a:r>
              <a:rPr lang="th-TH" sz="2800" b="1" dirty="0" err="1">
                <a:solidFill>
                  <a:srgbClr val="FF0000"/>
                </a:solidFill>
              </a:rPr>
              <a:t>กกต.จว</a:t>
            </a:r>
            <a:r>
              <a:rPr lang="th-TH" sz="2800" b="1" dirty="0">
                <a:solidFill>
                  <a:srgbClr val="FF0000"/>
                </a:solidFill>
              </a:rPr>
              <a:t>. กำหนด ***</a:t>
            </a:r>
          </a:p>
        </p:txBody>
      </p:sp>
    </p:spTree>
    <p:extLst>
      <p:ext uri="{BB962C8B-B14F-4D97-AF65-F5344CB8AC3E}">
        <p14:creationId xmlns:p14="http://schemas.microsoft.com/office/powerpoint/2010/main" val="3285482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5400" b="1" dirty="0">
                <a:solidFill>
                  <a:srgbClr val="FF0000"/>
                </a:solidFill>
              </a:rPr>
              <a:t>๖. หาเสียงโดยผ่านจดหมายหรือสิ่งพิมพ์</a:t>
            </a:r>
            <a:endParaRPr lang="th-TH" sz="5400" dirty="0">
              <a:solidFill>
                <a:srgbClr val="FF0000"/>
              </a:solidFill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8213" y="1334022"/>
            <a:ext cx="8229600" cy="4572000"/>
          </a:xfrm>
        </p:spPr>
        <p:txBody>
          <a:bodyPr/>
          <a:lstStyle/>
          <a:p>
            <a:pPr marL="361950" indent="0">
              <a:tabLst>
                <a:tab pos="361950" algn="l"/>
              </a:tabLst>
            </a:pPr>
            <a:r>
              <a:rPr lang="th-TH" sz="4000" b="1" dirty="0">
                <a:cs typeface="+mj-cs"/>
              </a:rPr>
              <a:t> ไม่จำกัดจำนวน</a:t>
            </a:r>
          </a:p>
          <a:p>
            <a:endParaRPr lang="th-TH" dirty="0"/>
          </a:p>
        </p:txBody>
      </p:sp>
      <p:pic>
        <p:nvPicPr>
          <p:cNvPr id="33794" name="Picture 2" descr="à¸à¸¥à¸à¸²à¸£à¸à¹à¸à¸«à¸²à¸£à¸¹à¸à¸ à¸²à¸à¸ªà¸³à¸«à¸£à¸±à¸ à¸à¹à¸²à¸¢à¸«à¸²à¹à¸ªà¸µà¸¢à¸ à¸à¸à¸«à¸¡à¸²à¸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611" y="2204864"/>
            <a:ext cx="7070778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6465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th-TH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๗.</a:t>
            </a:r>
            <a:r>
              <a:rPr lang="th-TH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จัดทำเอกสารที่มีช่องกากบาทในช่องลงคะแนน</a:t>
            </a:r>
            <a:endParaRPr lang="th-TH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5" name="Picture 1" descr="C:\Users\chanin.noi\Downloads\image1.png"/>
          <p:cNvPicPr>
            <a:picLocks noChangeAspect="1" noChangeArrowheads="1"/>
          </p:cNvPicPr>
          <p:nvPr/>
        </p:nvPicPr>
        <p:blipFill>
          <a:blip r:embed="rId2"/>
          <a:srcRect l="18644" t="17427" r="20339" b="17785"/>
          <a:stretch>
            <a:fillRect/>
          </a:stretch>
        </p:blipFill>
        <p:spPr bwMode="auto">
          <a:xfrm rot="10800000">
            <a:off x="2555776" y="1417638"/>
            <a:ext cx="3643338" cy="5161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239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14298"/>
            <a:ext cx="8712968" cy="3502734"/>
          </a:xfrm>
        </p:spPr>
        <p:txBody>
          <a:bodyPr>
            <a:normAutofit fontScale="90000"/>
          </a:bodyPr>
          <a:lstStyle/>
          <a:p>
            <a:pPr algn="l"/>
            <a:r>
              <a:rPr lang="th-TH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๘. </a:t>
            </a:r>
            <a:r>
              <a:rPr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ผู้สมัครประสงค์จะมีผู้ช่วยหาเสียง ให้แจ้งรายละเอียด หน้าที่ ค่าตอบแทน (ค่าแรงขั้นต่ำ) ให้ ผอ.กต.จว.ทราบก่อนวันดำเนินการ</a:t>
            </a:r>
            <a:br>
              <a:rPr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ข้อดี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ผู้สมัครสามารถจัดหาเสื้อผ้า สิ่งของ เลี้ยงอาหาร/เครื่องดื่มได้</a:t>
            </a:r>
            <a:br>
              <a:rPr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(สามารถเปลี่ยนตัวผู้ช่วยหาเสียงได้ 3 ครั้ง ๆ ละ 1/3 ของผู้ช่วยหาเสียง)</a:t>
            </a:r>
            <a:b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หมายเหตุ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กรณีบุคคลที่ไม่ใช่ผู้ช่วยหาเสียงเข้าช่วยหาเสียง ให้แจ้งเหตุการณ์ ต่อ ผอ.กต.จว.โดยเร็ว</a:t>
            </a:r>
          </a:p>
        </p:txBody>
      </p:sp>
      <p:pic>
        <p:nvPicPr>
          <p:cNvPr id="30722" name="Picture 2" descr="à¸à¸¥à¸à¸²à¸£à¸à¹à¸à¸«à¸²à¸£à¸¹à¸à¸ à¸²à¸à¸ªà¸³à¸«à¸£à¸±à¸ à¹à¸à¸à¹à¸à¸à¸¥à¸´à¸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3803785"/>
            <a:ext cx="489654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0489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การหาเสียงทางอิเล็กทรอนิกส์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-8056" y="2025638"/>
            <a:ext cx="8694856" cy="4569498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ให้แจ้งวิธีการ รายละเอียด ช่องทางในการหาเสียงทาง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อิเล็กทรอนิกส์  เช่น</a:t>
            </a:r>
            <a:r>
              <a:rPr kumimoji="0" lang="th-TH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charset="-34"/>
              </a:rPr>
              <a:t>เว็บไซต์  โซ</a:t>
            </a:r>
            <a:r>
              <a:rPr kumimoji="0" lang="th-TH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charset="-34"/>
              </a:rPr>
              <a:t>เชี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charset="-34"/>
              </a:rPr>
              <a:t>ยลมีเดีย  </a:t>
            </a:r>
            <a:r>
              <a:rPr kumimoji="0" lang="th-TH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charset="-34"/>
              </a:rPr>
              <a:t>ยูทูป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charset="-34"/>
              </a:rPr>
              <a:t>  แอปพลิเคชัน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ngsana New" charset="-34"/>
              </a:rPr>
              <a:t>อีเมล์   เอสเอ็มเอส  สื่ออิเล็กทรอนิกส์อื่น ๆ ทุกประเภท</a:t>
            </a:r>
          </a:p>
          <a:p>
            <a:pPr marL="0" indent="0">
              <a:buNone/>
            </a:pP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5172070" y="5521828"/>
            <a:ext cx="3971930" cy="1465284"/>
            <a:chOff x="5993731" y="3958335"/>
            <a:chExt cx="5295907" cy="1465284"/>
          </a:xfrm>
        </p:grpSpPr>
        <p:pic>
          <p:nvPicPr>
            <p:cNvPr id="5" name="Picture 36" descr="à¸à¸¥à¸à¸²à¸£à¸à¹à¸à¸«à¸²à¸£à¸¹à¸à¸ à¸²à¸à¸ªà¸³à¸«à¸£à¸±à¸ icon i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8203" y="4095012"/>
              <a:ext cx="1861435" cy="120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0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731" y="4030120"/>
              <a:ext cx="1222650" cy="122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2" descr="à¸à¸¥à¸à¸²à¸£à¸à¹à¸à¸«à¸²à¸£à¸¹à¸à¸ à¸²à¸à¸ªà¸³à¸«à¸£à¸±à¸ icon l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4568" y="3958335"/>
              <a:ext cx="1465284" cy="1465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4" descr="à¸à¸¥à¸à¸²à¸£à¸à¹à¸à¸«à¸²à¸£à¸¹à¸à¸ à¸²à¸à¸ªà¸³à¸«à¸£à¸±à¸ icon twitt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1386" y="4143466"/>
              <a:ext cx="1109303" cy="110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5317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/>
          <a:lstStyle/>
          <a:p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บุคคลอื่นสามารถช่วยผู้สมัครหรือพรรคการเมือง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หาเสียงทางอิเล็กทรอนิกส์ได้</a:t>
            </a:r>
          </a:p>
          <a:p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132856"/>
            <a:ext cx="7359965" cy="41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717031"/>
            <a:ext cx="8136904" cy="2808313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76970"/>
            <a:ext cx="8229600" cy="1143000"/>
          </a:xfrm>
        </p:spPr>
        <p:txBody>
          <a:bodyPr/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กรณีพบการหาเสียงทางอิเล็กทรอนิกส์ที่ไม่ถูกต้อง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052737"/>
            <a:ext cx="8640960" cy="2520280"/>
          </a:xfrm>
        </p:spPr>
        <p:txBody>
          <a:bodyPr>
            <a:normAutofit/>
          </a:bodyPr>
          <a:lstStyle/>
          <a:p>
            <a:r>
              <a:rPr lang="th-TH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ให้ </a:t>
            </a:r>
            <a:r>
              <a:rPr lang="th-TH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กกต</a:t>
            </a:r>
            <a:r>
              <a:rPr lang="th-TH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.สั่งแก้ไข เปลี่ยนแปลงหรือลบ</a:t>
            </a:r>
          </a:p>
          <a:p>
            <a:r>
              <a:rPr lang="th-TH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ถ้าผู้สมัครหรือพรรคการเมืองไม่แก้ไขเปลี่ยนแปลงหรือลบ ให้แจ้งหน่วยงานที่เกี่ยวข้องดำเนินการ</a:t>
            </a:r>
          </a:p>
          <a:p>
            <a:pPr marL="0" indent="0">
              <a:buNone/>
            </a:pPr>
            <a:r>
              <a:rPr lang="th-TH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-การเปลี่ยนแปลง แก้ไขหรือลบให้ผู้สมัครหรือพรรคการเมืองออกค่าใช้จ่าย</a:t>
            </a:r>
          </a:p>
        </p:txBody>
      </p:sp>
    </p:spTree>
    <p:extLst>
      <p:ext uri="{BB962C8B-B14F-4D97-AF65-F5344CB8AC3E}">
        <p14:creationId xmlns:p14="http://schemas.microsoft.com/office/powerpoint/2010/main" val="3040284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ct-admin.PC04011032556\Desktop\20190205_122333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485" y="4894633"/>
            <a:ext cx="1964365" cy="1872208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5247" y="143879"/>
            <a:ext cx="7409121" cy="1052873"/>
          </a:xfrm>
        </p:spPr>
        <p:txBody>
          <a:bodyPr>
            <a:normAutofit fontScale="90000"/>
          </a:bodyPr>
          <a:lstStyle/>
          <a:p>
            <a:br>
              <a:rPr lang="th-TH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th-TH" sz="6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ข้อห้ามในการหาเสียง</a:t>
            </a:r>
            <a:br>
              <a:rPr lang="th-TH" sz="6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h-TH" sz="6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sz="6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" y="548680"/>
            <a:ext cx="9123850" cy="6218161"/>
          </a:xfrm>
        </p:spPr>
        <p:txBody>
          <a:bodyPr>
            <a:normAutofit lnSpcReduction="10000"/>
          </a:bodyPr>
          <a:lstStyle/>
          <a:p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-ห้ามนำสถาบันพระมหากษัตริย์มาเกี่ยวข้องกับการหาเสียง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-ห้ามแจกเอกสารหาเสียงโดยวิธีการวาง  โปรยในที่สาธารณะ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-ห้ามแจกเอกสาร/วีดิทัศน์หาเสียงที่มิได้ระบุชื่อ-สกุล ที่อยู่ ผู้ว่าจ้าง ผู้ผลิต จำนวน วันเดือนปีที่ผลิตไว้อย่างชัดเจน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-ห้ามใช้ถ้อยคำที่รุนแรง ปลุกระดมก่อให้เกิดความไม่สงบในพื้นที่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-ห้ามช่วยเหลือเงิน ทรัพย์สิน หรือประโยชน์อื่นใดตามปกติประเพณีต่างๆ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-ห้ามนำชื่อพรรค สัญลักษณ์พรรคการเมือง ภาพบุคคล โดยมิได้มีหนังสือยินยอม</a:t>
            </a:r>
          </a:p>
        </p:txBody>
      </p:sp>
    </p:spTree>
    <p:extLst>
      <p:ext uri="{BB962C8B-B14F-4D97-AF65-F5344CB8AC3E}">
        <p14:creationId xmlns:p14="http://schemas.microsoft.com/office/powerpoint/2010/main" val="2331254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237ADD-3D32-6E23-8D3C-793EC644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chemeClr val="tx2"/>
                </a:solidFill>
              </a:rPr>
              <a:t>การปฏิบัติหน้าที่และการวางตัวเป็นกลางทางการเมือง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BBB6E38-AC69-F2D7-5859-14553F742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กฎหมาย/แนวปฏิบัติที่เกี่ยวข้อง</a:t>
            </a:r>
          </a:p>
          <a:p>
            <a:r>
              <a:rPr lang="th-TH" sz="54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พ.ร.บ.การเลือกตั้ง สถ./ผถ.พ.ศ.2562</a:t>
            </a:r>
          </a:p>
          <a:p>
            <a:r>
              <a:rPr lang="th-TH" sz="54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มติ ครม. เมื่อวันที่  21 มี.ค. 2566</a:t>
            </a:r>
          </a:p>
          <a:p>
            <a:r>
              <a:rPr lang="th-TH" sz="5400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มติ ครม.เมื่อวันที่ 5 ก.พ. 2562</a:t>
            </a:r>
            <a:endParaRPr lang="en-US" sz="5400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6257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8F848-3EE5-5D05-CF21-6D6D1177B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D2C3A5-D0C1-EE98-3FD9-4602FBF9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2"/>
                </a:solidFill>
              </a:rPr>
              <a:t>พ.ร.บ.การเลือกตั้ง สถ./</a:t>
            </a:r>
            <a:r>
              <a:rPr lang="th-TH" b="1" dirty="0" err="1">
                <a:solidFill>
                  <a:schemeClr val="tx2"/>
                </a:solidFill>
              </a:rPr>
              <a:t>ผถ</a:t>
            </a:r>
            <a:r>
              <a:rPr lang="th-TH" b="1" dirty="0">
                <a:solidFill>
                  <a:schemeClr val="tx2"/>
                </a:solidFill>
              </a:rPr>
              <a:t>.2562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DBB3DF4-EC1C-BC09-6DD8-AE69B67B9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algn="thaiDist"/>
            <a:r>
              <a:rPr lang="th-TH" sz="54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ม.69 </a:t>
            </a:r>
            <a:r>
              <a:rPr lang="th-TH" sz="63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ห้ามมิให้เจ้าหน้าที่ของรัฐใช้ตำแหน่งหน้าที่กระทำการใด ๆ อันเป็นคุณหรือเป็นโทษแก่ผู้สมัคร                              </a:t>
            </a:r>
            <a:r>
              <a:rPr lang="th-TH" sz="63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5400" b="1" u="sng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เว้นแต่เป็นการกระทำตามหน้าที่และอำนาจ</a:t>
            </a:r>
          </a:p>
          <a:p>
            <a:pPr algn="thaiDist"/>
            <a:r>
              <a:rPr lang="th-TH" sz="5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กรณีมีหลักฐานเชื่อว่าฝ่าฝืน กม.จริง ให้ กกต.สั่งยุติ ระงับ เปลี่ยนแปลงแก้ไขได้/กรณีจำเป็นให้ กกต.แจ้งผู้บังคับบัญชาสั่งให้พ้นหน้าที่ชั่วคราว หรือประจำกระทรวง  ทบวง กรม จังหวัด อำเภอ หรือห้ามเข้าเขตจนกว่าประกาศผลการนับคะแนน </a:t>
            </a:r>
          </a:p>
          <a:p>
            <a:pPr algn="thaiDist"/>
            <a:r>
              <a:rPr lang="th-TH" sz="4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1-10 ปี ปรับ 2หมื่นถึง 2 แสน ทั้งจำทั้งปรับ เพิก 20 ปี</a:t>
            </a:r>
            <a:endParaRPr lang="en-US" sz="46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288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" y="22029"/>
            <a:ext cx="9144000" cy="6858000"/>
          </a:xfrm>
          <a:prstGeom prst="rect">
            <a:avLst/>
          </a:prstGeom>
        </p:spPr>
      </p:pic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611560" y="2086960"/>
            <a:ext cx="8291264" cy="4525963"/>
          </a:xfrm>
        </p:spPr>
        <p:txBody>
          <a:bodyPr>
            <a:normAutofit fontScale="77500" lnSpcReduction="20000"/>
          </a:bodyPr>
          <a:lstStyle/>
          <a:p>
            <a:pPr marL="914400" indent="-914400">
              <a:buAutoNum type="arabicParenBoth"/>
            </a:pPr>
            <a:r>
              <a:rPr lang="th-TH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จัดทำ ให้ เสนอให้ สัญญาว่าจะให้ จัดเตรียมเพื่อจะให้ทรัพย์สิน หรือประโยชน์อื่นใด อันอาจคำนวณเป็นเงินได้   แก่ผู้ใด</a:t>
            </a:r>
          </a:p>
          <a:p>
            <a:pPr marL="914400" indent="-914400">
              <a:buAutoNum type="arabicParenBoth"/>
            </a:pPr>
            <a:endParaRPr lang="en-US" sz="5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lvl="0" indent="0">
              <a:buNone/>
              <a:defRPr/>
            </a:pPr>
            <a:r>
              <a:rPr lang="th-TH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(๒)</a:t>
            </a:r>
            <a:r>
              <a:rPr kumimoji="0" lang="th-TH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ngsana New" panose="02020603050405020304" pitchFamily="18" charset="-34"/>
              </a:rPr>
              <a:t>ให้ เสนอให้ สัญญาว่าจะให้เงิน ทรัพย์สิน หรือประโยชน์อื่นใด  </a:t>
            </a:r>
            <a:r>
              <a:rPr lang="th-TH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ไม่ว่าโดยตรงหรือโดยอ้อมแก่ ชุมชน สมาคม มูลนิธิ วัดสถานศึกษา สถานสงเคราะห์ หรือสถาบันอื่นใด </a:t>
            </a:r>
          </a:p>
          <a:p>
            <a:pPr marL="0" indent="0">
              <a:buNone/>
            </a:pP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ABD6D44A-245D-DF4A-1F46-D4187B8B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มาตรา 65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85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" y="620688"/>
            <a:ext cx="9144000" cy="5544616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372357" y="1844824"/>
            <a:ext cx="4752528" cy="1872208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th-TH" sz="189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th-TH" sz="2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สวัสดี</a:t>
            </a:r>
          </a:p>
        </p:txBody>
      </p:sp>
    </p:spTree>
    <p:extLst>
      <p:ext uri="{BB962C8B-B14F-4D97-AF65-F5344CB8AC3E}">
        <p14:creationId xmlns:p14="http://schemas.microsoft.com/office/powerpoint/2010/main" val="377605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971600" y="188640"/>
            <a:ext cx="79208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หาเสียงด้วยการจัดให้มีมหรสพ     หรือการรื่นเริงต่างๆ</a:t>
            </a: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690F4018-3026-EAE8-0E2A-DE8E278C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765175"/>
            <a:ext cx="856818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9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เลี้ยง</a:t>
            </a:r>
          </a:p>
          <a:p>
            <a:pPr marL="0" indent="0">
              <a:buNone/>
            </a:pPr>
            <a:r>
              <a:rPr lang="th-TH" sz="9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หรือรับจะจัดเลี้ยงผู้ใด</a:t>
            </a:r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3065A8D1-D767-DDD7-CED4-2593415E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932040" cy="6858000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5892" y="330912"/>
            <a:ext cx="8229600" cy="624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</a:t>
            </a:r>
          </a:p>
          <a:p>
            <a:pPr fontAlgn="auto">
              <a:spcAft>
                <a:spcPts val="0"/>
              </a:spcAft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หลอกลวง  บังคับ</a:t>
            </a:r>
          </a:p>
          <a:p>
            <a:pPr fontAlgn="auto">
              <a:spcAft>
                <a:spcPts val="0"/>
              </a:spcAft>
            </a:pP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ขู่เข็ญ ใช้อิทธิพล     </a:t>
            </a:r>
          </a:p>
          <a:p>
            <a:pPr fontAlgn="auto">
              <a:spcAft>
                <a:spcPts val="0"/>
              </a:spcAft>
            </a:pPr>
            <a:r>
              <a:rPr lang="th-TH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ใส่ร้ายด้วยความเท็จ</a:t>
            </a:r>
          </a:p>
          <a:p>
            <a:pPr fontAlgn="auto">
              <a:spcAft>
                <a:spcPts val="0"/>
              </a:spcAft>
            </a:pPr>
            <a:r>
              <a:rPr lang="th-TH" sz="44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จูงใจให้เข้าใจผิด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th-TH" sz="44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ในคะแนนนิยม</a:t>
            </a:r>
          </a:p>
        </p:txBody>
      </p:sp>
    </p:spTree>
    <p:extLst>
      <p:ext uri="{BB962C8B-B14F-4D97-AF65-F5344CB8AC3E}">
        <p14:creationId xmlns:p14="http://schemas.microsoft.com/office/powerpoint/2010/main" val="134847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FAC372"/>
            </a:gs>
            <a:gs pos="100000">
              <a:schemeClr val="accent3">
                <a:lumMod val="0"/>
                <a:lumOff val="10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11560" y="620688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(ต่อ)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ความผิดตาม (๑) หรือ (๒) ให้ถือว่าเป็นความผิดมูลฐาน</a:t>
            </a:r>
          </a:p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ตามกฎหมายว่าด้วยการป้องกันและปราบปรามการฟอกเงิน    </a:t>
            </a:r>
          </a:p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และให้ กกต. มีอำนาจส่งเรื่องให้ สนง.ปปง. ดำเนินการตามหน้าที่และอำนาจได้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lumMod val="40000"/>
                <a:lumOff val="60000"/>
              </a:schemeClr>
            </a:gs>
            <a:gs pos="0">
              <a:schemeClr val="accent1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0968"/>
            <a:ext cx="6649638" cy="3696499"/>
          </a:xfrm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260648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มาตรา ๔๘  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ห้ามมิให้ผู้ใดย้ายบุคคลเข้ามาในทะเบียนบ้านเพื่อประโยชน์ในการเลือกตั้งโดยมิชอบ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กรณีดังต่อไปนี้ให้สันนิษฐานว่าเป็นการย้ายบุคคลเข้ามาในทะเบียนบ้าน เพื่อประโยชน์ในการเลือกตั้งโดยมิชอบด้วย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(๑) ย้ายตั้งแต่ ๕ คนขึ้นไปซึ่งไม่มีชื่อสกุลเดียวกับเจ้าบ้านเพื่อให้มีสิทธิเลือกตั้งที่จะมีขึ้นภายใน ๒ ปีนับแต่วันที่ย้ายเข้า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(๒) ย้ายเข้ามาโดยมิได้อยู่อาศัยจริง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(๓) ย้ายเข้ามาโดยมิได้รับความยินยอมจากเจ้าบ้าน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6805</TotalTime>
  <Words>1990</Words>
  <Application>Microsoft Office PowerPoint</Application>
  <PresentationFormat>นำเสนอทางหน้าจอ (4:3)</PresentationFormat>
  <Paragraphs>146</Paragraphs>
  <Slides>40</Slides>
  <Notes>1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40</vt:i4>
      </vt:variant>
    </vt:vector>
  </HeadingPairs>
  <TitlesOfParts>
    <vt:vector size="45" baseType="lpstr">
      <vt:lpstr>Arial</vt:lpstr>
      <vt:lpstr>Calibri</vt:lpstr>
      <vt:lpstr>Angsana New</vt:lpstr>
      <vt:lpstr>ชุดรูปแบบของ Office</vt:lpstr>
      <vt:lpstr>Slide</vt:lpstr>
      <vt:lpstr>พรบ.การเลือกตั้งสมาชิกสภาท้องถิ่นหรือผู้บริหารท้องถิ่น พ.ศ.๒๕๖๒</vt:lpstr>
      <vt:lpstr>หัวข้อบรรยาย</vt:lpstr>
      <vt:lpstr>งานนำเสนอ PowerPoint</vt:lpstr>
      <vt:lpstr>มาตรา 65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ห้ามถ่ายภาพบัตรเลือกตั้งที่ลงคะแนนแล้ว (ม.๘๗)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การปิดประกาศหรือติดแผ่นป้ายไม่ถูกต้อง (ระเบียบฯ หาเสียง ข้อ ๒๑) -  ให้หัวหน้าหน่วยงาน หัวหน้าพนักงานส่วนท้องถิ่น เจ้าพนักงานท้องถิ่น มีอำนาจ  สั่งแก้ไขให้ถูกต้องภายในกำหนด -  และหากไม่ทำ มีอำนาจรื้อถอน ทำลาย ปลดออก ปกปิด หรือลบข้อความภาพ -  หรือสั่งให้หน่วยงานอื่นดำเนินการ โดยให้คิดค่าใช้จ่ายกับผู้สมัคร</vt:lpstr>
      <vt:lpstr>งานนำเสนอ PowerPoint</vt:lpstr>
      <vt:lpstr>๒. ใช้ยานพาหนะในการหาเสียง</vt:lpstr>
      <vt:lpstr>๓. จัดสถานที่หรือเวทีหาเสียง</vt:lpstr>
      <vt:lpstr>งานนำเสนอ PowerPoint</vt:lpstr>
      <vt:lpstr>๕. ประกาศ และป้ายโฆษณาหาเสียงเลือกตั้ง</vt:lpstr>
      <vt:lpstr>๖. หาเสียงโดยผ่านจดหมายหรือสิ่งพิมพ์</vt:lpstr>
      <vt:lpstr>๗. จัดทำเอกสารที่มีช่องกากบาทในช่องลงคะแนน</vt:lpstr>
      <vt:lpstr>๘. ผู้สมัครประสงค์จะมีผู้ช่วยหาเสียง ให้แจ้งรายละเอียด หน้าที่ ค่าตอบแทน (ค่าแรงขั้นต่ำ) ให้ ผอ.กต.จว.ทราบก่อนวันดำเนินการ  ข้อดี    ผู้สมัครสามารถจัดหาเสื้อผ้า สิ่งของ เลี้ยงอาหาร/เครื่องดื่มได้             (สามารถเปลี่ยนตัวผู้ช่วยหาเสียงได้ 3 ครั้ง ๆ ละ 1/3 ของผู้ช่วยหาเสียง) หมายเหตุ กรณีบุคคลที่ไม่ใช่ผู้ช่วยหาเสียงเข้าช่วยหาเสียง ให้แจ้งเหตุการณ์ ต่อ ผอ.กต.จว.โดยเร็ว</vt:lpstr>
      <vt:lpstr>การหาเสียงทางอิเล็กทรอนิกส์</vt:lpstr>
      <vt:lpstr>งานนำเสนอ PowerPoint</vt:lpstr>
      <vt:lpstr>กรณีพบการหาเสียงทางอิเล็กทรอนิกส์ที่ไม่ถูกต้อง</vt:lpstr>
      <vt:lpstr>           ข้อห้ามในการหาเสียง  </vt:lpstr>
      <vt:lpstr>การปฏิบัติหน้าที่และการวางตัวเป็นกลางทางการเมือง</vt:lpstr>
      <vt:lpstr>พ.ร.บ.การเลือกตั้ง สถ./ผถ.2562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ect-admin</dc:creator>
  <cp:lastModifiedBy>USER</cp:lastModifiedBy>
  <cp:revision>542</cp:revision>
  <cp:lastPrinted>2024-11-14T06:22:12Z</cp:lastPrinted>
  <dcterms:created xsi:type="dcterms:W3CDTF">2018-08-21T08:08:06Z</dcterms:created>
  <dcterms:modified xsi:type="dcterms:W3CDTF">2025-02-28T01:29:35Z</dcterms:modified>
</cp:coreProperties>
</file>